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1" r:id="rId15"/>
    <p:sldId id="272" r:id="rId16"/>
    <p:sldId id="269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2" d="100"/>
          <a:sy n="62" d="100"/>
        </p:scale>
        <p:origin x="80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012DAAA-F858-4996-8439-819DE630E640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9D948751-A1FB-4609-A8D6-AF6D64AC6631}">
      <dgm:prSet/>
      <dgm:spPr/>
      <dgm:t>
        <a:bodyPr/>
        <a:lstStyle/>
        <a:p>
          <a:r>
            <a:rPr lang="en-US"/>
            <a:t>From the previous research , we can say features extracted from VGG network has a great ability to capture the style of a image .</a:t>
          </a:r>
        </a:p>
      </dgm:t>
    </dgm:pt>
    <dgm:pt modelId="{5997BC77-25E6-404A-9488-C305279FE522}" type="parTrans" cxnId="{DC76478D-0FD3-45A9-9033-2039A930988C}">
      <dgm:prSet/>
      <dgm:spPr/>
      <dgm:t>
        <a:bodyPr/>
        <a:lstStyle/>
        <a:p>
          <a:endParaRPr lang="en-US"/>
        </a:p>
      </dgm:t>
    </dgm:pt>
    <dgm:pt modelId="{61F125BE-58E1-4F8C-9ADD-4E57B9F6A92F}" type="sibTrans" cxnId="{DC76478D-0FD3-45A9-9033-2039A930988C}">
      <dgm:prSet/>
      <dgm:spPr/>
      <dgm:t>
        <a:bodyPr/>
        <a:lstStyle/>
        <a:p>
          <a:endParaRPr lang="en-US"/>
        </a:p>
      </dgm:t>
    </dgm:pt>
    <dgm:pt modelId="{11E2456D-550B-44D7-93BA-D2945B8DADED}">
      <dgm:prSet/>
      <dgm:spPr/>
      <dgm:t>
        <a:bodyPr/>
        <a:lstStyle/>
        <a:p>
          <a:r>
            <a:rPr lang="en-US"/>
            <a:t>But the style quality often decreases when applied to features from lightweight networks such as ResNet family.</a:t>
          </a:r>
        </a:p>
      </dgm:t>
    </dgm:pt>
    <dgm:pt modelId="{AD33A3D1-09BB-4D54-A277-1121C2EB2678}" type="parTrans" cxnId="{EE1DBB19-C63A-4DCF-9BF2-0E2846B07DB8}">
      <dgm:prSet/>
      <dgm:spPr/>
      <dgm:t>
        <a:bodyPr/>
        <a:lstStyle/>
        <a:p>
          <a:endParaRPr lang="en-US"/>
        </a:p>
      </dgm:t>
    </dgm:pt>
    <dgm:pt modelId="{4CCBF0E8-9FC2-4448-8558-7ACE4AD4BA60}" type="sibTrans" cxnId="{EE1DBB19-C63A-4DCF-9BF2-0E2846B07DB8}">
      <dgm:prSet/>
      <dgm:spPr/>
      <dgm:t>
        <a:bodyPr/>
        <a:lstStyle/>
        <a:p>
          <a:endParaRPr lang="en-US"/>
        </a:p>
      </dgm:t>
    </dgm:pt>
    <dgm:pt modelId="{16B6A1A1-D14A-414B-96A5-62D5719DAC23}">
      <dgm:prSet/>
      <dgm:spPr/>
      <dgm:t>
        <a:bodyPr/>
        <a:lstStyle/>
        <a:p>
          <a:r>
            <a:rPr lang="en-US"/>
            <a:t>Robustness can be improved a lot by just introducing softmax to feature activations of ResNet. small trick can change stylization quality of a model with random weights too.</a:t>
          </a:r>
        </a:p>
      </dgm:t>
    </dgm:pt>
    <dgm:pt modelId="{029F09C7-BCBC-4906-A734-F9515B84648A}" type="parTrans" cxnId="{3B0B6EDF-39FE-4253-89CE-52FDEC812D68}">
      <dgm:prSet/>
      <dgm:spPr/>
      <dgm:t>
        <a:bodyPr/>
        <a:lstStyle/>
        <a:p>
          <a:endParaRPr lang="en-US"/>
        </a:p>
      </dgm:t>
    </dgm:pt>
    <dgm:pt modelId="{F7F58833-AC93-4E3F-9449-DFDD54EAE4A0}" type="sibTrans" cxnId="{3B0B6EDF-39FE-4253-89CE-52FDEC812D68}">
      <dgm:prSet/>
      <dgm:spPr/>
      <dgm:t>
        <a:bodyPr/>
        <a:lstStyle/>
        <a:p>
          <a:endParaRPr lang="en-US"/>
        </a:p>
      </dgm:t>
    </dgm:pt>
    <dgm:pt modelId="{4F98578F-5AB6-4E1C-BD05-0F437167E04B}">
      <dgm:prSet/>
      <dgm:spPr/>
      <dgm:t>
        <a:bodyPr/>
        <a:lstStyle/>
        <a:p>
          <a:r>
            <a:rPr lang="en-US"/>
            <a:t>So architecture used for feature extraction is more important rather than the usage of learned weights.</a:t>
          </a:r>
        </a:p>
      </dgm:t>
    </dgm:pt>
    <dgm:pt modelId="{20B804C2-69F9-4F68-9909-E4B7463FB237}" type="parTrans" cxnId="{093D408A-CECA-453B-9896-E27ED8E57B25}">
      <dgm:prSet/>
      <dgm:spPr/>
      <dgm:t>
        <a:bodyPr/>
        <a:lstStyle/>
        <a:p>
          <a:endParaRPr lang="en-US"/>
        </a:p>
      </dgm:t>
    </dgm:pt>
    <dgm:pt modelId="{79128898-0A96-408F-ADB6-0065AF395494}" type="sibTrans" cxnId="{093D408A-CECA-453B-9896-E27ED8E57B25}">
      <dgm:prSet/>
      <dgm:spPr/>
      <dgm:t>
        <a:bodyPr/>
        <a:lstStyle/>
        <a:p>
          <a:endParaRPr lang="en-US"/>
        </a:p>
      </dgm:t>
    </dgm:pt>
    <dgm:pt modelId="{E7B69244-7FB1-42C8-B281-97E28AB1520F}">
      <dgm:prSet/>
      <dgm:spPr/>
      <dgm:t>
        <a:bodyPr/>
        <a:lstStyle/>
        <a:p>
          <a:r>
            <a:rPr lang="en-US"/>
            <a:t>This paper doesn’t introduce any new algorithm , It just make the previously discovered algorithms to various set of architectures .</a:t>
          </a:r>
        </a:p>
      </dgm:t>
    </dgm:pt>
    <dgm:pt modelId="{77E93614-803D-4608-B00B-38D756C1F819}" type="parTrans" cxnId="{FC0ACC2B-4DBE-4673-90AA-883024630404}">
      <dgm:prSet/>
      <dgm:spPr/>
      <dgm:t>
        <a:bodyPr/>
        <a:lstStyle/>
        <a:p>
          <a:endParaRPr lang="en-US"/>
        </a:p>
      </dgm:t>
    </dgm:pt>
    <dgm:pt modelId="{01CD177A-AF46-4D03-A292-94991414D071}" type="sibTrans" cxnId="{FC0ACC2B-4DBE-4673-90AA-883024630404}">
      <dgm:prSet/>
      <dgm:spPr/>
      <dgm:t>
        <a:bodyPr/>
        <a:lstStyle/>
        <a:p>
          <a:endParaRPr lang="en-US"/>
        </a:p>
      </dgm:t>
    </dgm:pt>
    <dgm:pt modelId="{9CA05EEF-DE12-480C-9529-696F77E94EDB}">
      <dgm:prSet/>
      <dgm:spPr/>
      <dgm:t>
        <a:bodyPr/>
        <a:lstStyle/>
        <a:p>
          <a:r>
            <a:rPr lang="en-US"/>
            <a:t>This paper discusses the architecture robustness of style transfer.</a:t>
          </a:r>
        </a:p>
      </dgm:t>
    </dgm:pt>
    <dgm:pt modelId="{E174A6A5-E51E-4705-8FAC-7F5427436A3B}" type="parTrans" cxnId="{B1D95DCD-D19A-4B95-A2BE-FFCE62F9E871}">
      <dgm:prSet/>
      <dgm:spPr/>
      <dgm:t>
        <a:bodyPr/>
        <a:lstStyle/>
        <a:p>
          <a:endParaRPr lang="en-US"/>
        </a:p>
      </dgm:t>
    </dgm:pt>
    <dgm:pt modelId="{DDE7CF87-5DDD-4F6B-A523-DB3F6C78629A}" type="sibTrans" cxnId="{B1D95DCD-D19A-4B95-A2BE-FFCE62F9E871}">
      <dgm:prSet/>
      <dgm:spPr/>
      <dgm:t>
        <a:bodyPr/>
        <a:lstStyle/>
        <a:p>
          <a:endParaRPr lang="en-US"/>
        </a:p>
      </dgm:t>
    </dgm:pt>
    <dgm:pt modelId="{021F033C-C2DF-49C5-BFCF-454E6D0F948E}" type="pres">
      <dgm:prSet presAssocID="{7012DAAA-F858-4996-8439-819DE630E640}" presName="vert0" presStyleCnt="0">
        <dgm:presLayoutVars>
          <dgm:dir/>
          <dgm:animOne val="branch"/>
          <dgm:animLvl val="lvl"/>
        </dgm:presLayoutVars>
      </dgm:prSet>
      <dgm:spPr/>
    </dgm:pt>
    <dgm:pt modelId="{63038623-EBEE-4903-8A63-A7E0A09FB4FE}" type="pres">
      <dgm:prSet presAssocID="{9D948751-A1FB-4609-A8D6-AF6D64AC6631}" presName="thickLine" presStyleLbl="alignNode1" presStyleIdx="0" presStyleCnt="6"/>
      <dgm:spPr/>
    </dgm:pt>
    <dgm:pt modelId="{7F454DB4-22D3-4BE4-8B9E-8DBF1C17D9E6}" type="pres">
      <dgm:prSet presAssocID="{9D948751-A1FB-4609-A8D6-AF6D64AC6631}" presName="horz1" presStyleCnt="0"/>
      <dgm:spPr/>
    </dgm:pt>
    <dgm:pt modelId="{C40F540C-B3EC-4C21-AB6A-8721EF6BDC3E}" type="pres">
      <dgm:prSet presAssocID="{9D948751-A1FB-4609-A8D6-AF6D64AC6631}" presName="tx1" presStyleLbl="revTx" presStyleIdx="0" presStyleCnt="6"/>
      <dgm:spPr/>
    </dgm:pt>
    <dgm:pt modelId="{42BB2AB5-4B7A-4C3F-B007-2FE1C5FC081D}" type="pres">
      <dgm:prSet presAssocID="{9D948751-A1FB-4609-A8D6-AF6D64AC6631}" presName="vert1" presStyleCnt="0"/>
      <dgm:spPr/>
    </dgm:pt>
    <dgm:pt modelId="{E2867344-2290-4809-A768-886506FB5F7E}" type="pres">
      <dgm:prSet presAssocID="{11E2456D-550B-44D7-93BA-D2945B8DADED}" presName="thickLine" presStyleLbl="alignNode1" presStyleIdx="1" presStyleCnt="6"/>
      <dgm:spPr/>
    </dgm:pt>
    <dgm:pt modelId="{A529EC3A-FE9E-41AD-9C7F-1719868BB0BF}" type="pres">
      <dgm:prSet presAssocID="{11E2456D-550B-44D7-93BA-D2945B8DADED}" presName="horz1" presStyleCnt="0"/>
      <dgm:spPr/>
    </dgm:pt>
    <dgm:pt modelId="{DD4EB39C-3753-42CC-8AE7-9F118BF1E5A4}" type="pres">
      <dgm:prSet presAssocID="{11E2456D-550B-44D7-93BA-D2945B8DADED}" presName="tx1" presStyleLbl="revTx" presStyleIdx="1" presStyleCnt="6"/>
      <dgm:spPr/>
    </dgm:pt>
    <dgm:pt modelId="{C5FC70E4-5B98-4A62-B8B1-C7D3B99C25AB}" type="pres">
      <dgm:prSet presAssocID="{11E2456D-550B-44D7-93BA-D2945B8DADED}" presName="vert1" presStyleCnt="0"/>
      <dgm:spPr/>
    </dgm:pt>
    <dgm:pt modelId="{912BB342-71DA-4168-BDE1-4327BA7D6DE9}" type="pres">
      <dgm:prSet presAssocID="{16B6A1A1-D14A-414B-96A5-62D5719DAC23}" presName="thickLine" presStyleLbl="alignNode1" presStyleIdx="2" presStyleCnt="6"/>
      <dgm:spPr/>
    </dgm:pt>
    <dgm:pt modelId="{383D50E0-FEBE-4A10-9D81-91427DAF4C0F}" type="pres">
      <dgm:prSet presAssocID="{16B6A1A1-D14A-414B-96A5-62D5719DAC23}" presName="horz1" presStyleCnt="0"/>
      <dgm:spPr/>
    </dgm:pt>
    <dgm:pt modelId="{799DB93C-EB87-46C4-BBEA-98B1DD636CF3}" type="pres">
      <dgm:prSet presAssocID="{16B6A1A1-D14A-414B-96A5-62D5719DAC23}" presName="tx1" presStyleLbl="revTx" presStyleIdx="2" presStyleCnt="6"/>
      <dgm:spPr/>
    </dgm:pt>
    <dgm:pt modelId="{F1765389-3913-40A6-9447-76174D0EC3B9}" type="pres">
      <dgm:prSet presAssocID="{16B6A1A1-D14A-414B-96A5-62D5719DAC23}" presName="vert1" presStyleCnt="0"/>
      <dgm:spPr/>
    </dgm:pt>
    <dgm:pt modelId="{EC99ECE7-CD92-4892-A170-0214A6998F3F}" type="pres">
      <dgm:prSet presAssocID="{4F98578F-5AB6-4E1C-BD05-0F437167E04B}" presName="thickLine" presStyleLbl="alignNode1" presStyleIdx="3" presStyleCnt="6"/>
      <dgm:spPr/>
    </dgm:pt>
    <dgm:pt modelId="{4BACD52F-65FB-4CDA-88FE-4F8285FD415D}" type="pres">
      <dgm:prSet presAssocID="{4F98578F-5AB6-4E1C-BD05-0F437167E04B}" presName="horz1" presStyleCnt="0"/>
      <dgm:spPr/>
    </dgm:pt>
    <dgm:pt modelId="{333CFF6D-ACF4-4327-8EDF-B73C9D2EAB08}" type="pres">
      <dgm:prSet presAssocID="{4F98578F-5AB6-4E1C-BD05-0F437167E04B}" presName="tx1" presStyleLbl="revTx" presStyleIdx="3" presStyleCnt="6"/>
      <dgm:spPr/>
    </dgm:pt>
    <dgm:pt modelId="{166CAFE4-CD6A-4E50-B2CB-5343D15A7579}" type="pres">
      <dgm:prSet presAssocID="{4F98578F-5AB6-4E1C-BD05-0F437167E04B}" presName="vert1" presStyleCnt="0"/>
      <dgm:spPr/>
    </dgm:pt>
    <dgm:pt modelId="{74F87887-F28A-4011-867D-DD1AE9EBFEC6}" type="pres">
      <dgm:prSet presAssocID="{E7B69244-7FB1-42C8-B281-97E28AB1520F}" presName="thickLine" presStyleLbl="alignNode1" presStyleIdx="4" presStyleCnt="6"/>
      <dgm:spPr/>
    </dgm:pt>
    <dgm:pt modelId="{B32C3A3D-08AD-4744-9B2B-CEC95409315C}" type="pres">
      <dgm:prSet presAssocID="{E7B69244-7FB1-42C8-B281-97E28AB1520F}" presName="horz1" presStyleCnt="0"/>
      <dgm:spPr/>
    </dgm:pt>
    <dgm:pt modelId="{E5F2DD83-F68A-4543-95DE-493F89506FB3}" type="pres">
      <dgm:prSet presAssocID="{E7B69244-7FB1-42C8-B281-97E28AB1520F}" presName="tx1" presStyleLbl="revTx" presStyleIdx="4" presStyleCnt="6"/>
      <dgm:spPr/>
    </dgm:pt>
    <dgm:pt modelId="{CB790FFF-A859-4F7B-A013-445F23D278C0}" type="pres">
      <dgm:prSet presAssocID="{E7B69244-7FB1-42C8-B281-97E28AB1520F}" presName="vert1" presStyleCnt="0"/>
      <dgm:spPr/>
    </dgm:pt>
    <dgm:pt modelId="{F0BD2809-2137-46DF-BB8F-2EF42C8E682A}" type="pres">
      <dgm:prSet presAssocID="{9CA05EEF-DE12-480C-9529-696F77E94EDB}" presName="thickLine" presStyleLbl="alignNode1" presStyleIdx="5" presStyleCnt="6"/>
      <dgm:spPr/>
    </dgm:pt>
    <dgm:pt modelId="{C68D0CC9-3D40-44A3-89CC-5E473B4C2D52}" type="pres">
      <dgm:prSet presAssocID="{9CA05EEF-DE12-480C-9529-696F77E94EDB}" presName="horz1" presStyleCnt="0"/>
      <dgm:spPr/>
    </dgm:pt>
    <dgm:pt modelId="{2079D609-C35C-4D13-99D3-805EFF631DF4}" type="pres">
      <dgm:prSet presAssocID="{9CA05EEF-DE12-480C-9529-696F77E94EDB}" presName="tx1" presStyleLbl="revTx" presStyleIdx="5" presStyleCnt="6"/>
      <dgm:spPr/>
    </dgm:pt>
    <dgm:pt modelId="{B9042518-BCF7-49E8-A69C-C690041C4B1B}" type="pres">
      <dgm:prSet presAssocID="{9CA05EEF-DE12-480C-9529-696F77E94EDB}" presName="vert1" presStyleCnt="0"/>
      <dgm:spPr/>
    </dgm:pt>
  </dgm:ptLst>
  <dgm:cxnLst>
    <dgm:cxn modelId="{EE1DBB19-C63A-4DCF-9BF2-0E2846B07DB8}" srcId="{7012DAAA-F858-4996-8439-819DE630E640}" destId="{11E2456D-550B-44D7-93BA-D2945B8DADED}" srcOrd="1" destOrd="0" parTransId="{AD33A3D1-09BB-4D54-A277-1121C2EB2678}" sibTransId="{4CCBF0E8-9FC2-4448-8558-7ACE4AD4BA60}"/>
    <dgm:cxn modelId="{FC0ACC2B-4DBE-4673-90AA-883024630404}" srcId="{7012DAAA-F858-4996-8439-819DE630E640}" destId="{E7B69244-7FB1-42C8-B281-97E28AB1520F}" srcOrd="4" destOrd="0" parTransId="{77E93614-803D-4608-B00B-38D756C1F819}" sibTransId="{01CD177A-AF46-4D03-A292-94991414D071}"/>
    <dgm:cxn modelId="{ABDFF52C-750D-4F12-B35C-0D6C899D635D}" type="presOf" srcId="{9D948751-A1FB-4609-A8D6-AF6D64AC6631}" destId="{C40F540C-B3EC-4C21-AB6A-8721EF6BDC3E}" srcOrd="0" destOrd="0" presId="urn:microsoft.com/office/officeart/2008/layout/LinedList"/>
    <dgm:cxn modelId="{E5967443-2EB8-4D48-8EF1-DCBB3D0E617D}" type="presOf" srcId="{16B6A1A1-D14A-414B-96A5-62D5719DAC23}" destId="{799DB93C-EB87-46C4-BBEA-98B1DD636CF3}" srcOrd="0" destOrd="0" presId="urn:microsoft.com/office/officeart/2008/layout/LinedList"/>
    <dgm:cxn modelId="{0652CF4A-1C56-4618-B977-544D05E4B515}" type="presOf" srcId="{4F98578F-5AB6-4E1C-BD05-0F437167E04B}" destId="{333CFF6D-ACF4-4327-8EDF-B73C9D2EAB08}" srcOrd="0" destOrd="0" presId="urn:microsoft.com/office/officeart/2008/layout/LinedList"/>
    <dgm:cxn modelId="{093D408A-CECA-453B-9896-E27ED8E57B25}" srcId="{7012DAAA-F858-4996-8439-819DE630E640}" destId="{4F98578F-5AB6-4E1C-BD05-0F437167E04B}" srcOrd="3" destOrd="0" parTransId="{20B804C2-69F9-4F68-9909-E4B7463FB237}" sibTransId="{79128898-0A96-408F-ADB6-0065AF395494}"/>
    <dgm:cxn modelId="{DC76478D-0FD3-45A9-9033-2039A930988C}" srcId="{7012DAAA-F858-4996-8439-819DE630E640}" destId="{9D948751-A1FB-4609-A8D6-AF6D64AC6631}" srcOrd="0" destOrd="0" parTransId="{5997BC77-25E6-404A-9488-C305279FE522}" sibTransId="{61F125BE-58E1-4F8C-9ADD-4E57B9F6A92F}"/>
    <dgm:cxn modelId="{98F7B2AB-149B-4DA8-81A8-89E39D13E570}" type="presOf" srcId="{E7B69244-7FB1-42C8-B281-97E28AB1520F}" destId="{E5F2DD83-F68A-4543-95DE-493F89506FB3}" srcOrd="0" destOrd="0" presId="urn:microsoft.com/office/officeart/2008/layout/LinedList"/>
    <dgm:cxn modelId="{BE1DF8AB-D482-45B0-A498-0C99D0CFDCDC}" type="presOf" srcId="{9CA05EEF-DE12-480C-9529-696F77E94EDB}" destId="{2079D609-C35C-4D13-99D3-805EFF631DF4}" srcOrd="0" destOrd="0" presId="urn:microsoft.com/office/officeart/2008/layout/LinedList"/>
    <dgm:cxn modelId="{F29E2FAE-02E0-4F5A-A1C4-640611BC52E3}" type="presOf" srcId="{7012DAAA-F858-4996-8439-819DE630E640}" destId="{021F033C-C2DF-49C5-BFCF-454E6D0F948E}" srcOrd="0" destOrd="0" presId="urn:microsoft.com/office/officeart/2008/layout/LinedList"/>
    <dgm:cxn modelId="{21CECFB6-031B-4A17-99F6-4CBE2E83677C}" type="presOf" srcId="{11E2456D-550B-44D7-93BA-D2945B8DADED}" destId="{DD4EB39C-3753-42CC-8AE7-9F118BF1E5A4}" srcOrd="0" destOrd="0" presId="urn:microsoft.com/office/officeart/2008/layout/LinedList"/>
    <dgm:cxn modelId="{B1D95DCD-D19A-4B95-A2BE-FFCE62F9E871}" srcId="{7012DAAA-F858-4996-8439-819DE630E640}" destId="{9CA05EEF-DE12-480C-9529-696F77E94EDB}" srcOrd="5" destOrd="0" parTransId="{E174A6A5-E51E-4705-8FAC-7F5427436A3B}" sibTransId="{DDE7CF87-5DDD-4F6B-A523-DB3F6C78629A}"/>
    <dgm:cxn modelId="{3B0B6EDF-39FE-4253-89CE-52FDEC812D68}" srcId="{7012DAAA-F858-4996-8439-819DE630E640}" destId="{16B6A1A1-D14A-414B-96A5-62D5719DAC23}" srcOrd="2" destOrd="0" parTransId="{029F09C7-BCBC-4906-A734-F9515B84648A}" sibTransId="{F7F58833-AC93-4E3F-9449-DFDD54EAE4A0}"/>
    <dgm:cxn modelId="{C61D790A-2EEB-4635-A4E3-216A18CFE0F4}" type="presParOf" srcId="{021F033C-C2DF-49C5-BFCF-454E6D0F948E}" destId="{63038623-EBEE-4903-8A63-A7E0A09FB4FE}" srcOrd="0" destOrd="0" presId="urn:microsoft.com/office/officeart/2008/layout/LinedList"/>
    <dgm:cxn modelId="{59F628B9-0F2D-485E-B58F-1BEB30DF7024}" type="presParOf" srcId="{021F033C-C2DF-49C5-BFCF-454E6D0F948E}" destId="{7F454DB4-22D3-4BE4-8B9E-8DBF1C17D9E6}" srcOrd="1" destOrd="0" presId="urn:microsoft.com/office/officeart/2008/layout/LinedList"/>
    <dgm:cxn modelId="{73D6F46A-C9A8-4907-A108-E33FCE258CBD}" type="presParOf" srcId="{7F454DB4-22D3-4BE4-8B9E-8DBF1C17D9E6}" destId="{C40F540C-B3EC-4C21-AB6A-8721EF6BDC3E}" srcOrd="0" destOrd="0" presId="urn:microsoft.com/office/officeart/2008/layout/LinedList"/>
    <dgm:cxn modelId="{4B62A9C2-DF1E-43F6-A4AE-C5A84DBB132D}" type="presParOf" srcId="{7F454DB4-22D3-4BE4-8B9E-8DBF1C17D9E6}" destId="{42BB2AB5-4B7A-4C3F-B007-2FE1C5FC081D}" srcOrd="1" destOrd="0" presId="urn:microsoft.com/office/officeart/2008/layout/LinedList"/>
    <dgm:cxn modelId="{F988440A-D5F5-4185-AAEA-C18B2854D35E}" type="presParOf" srcId="{021F033C-C2DF-49C5-BFCF-454E6D0F948E}" destId="{E2867344-2290-4809-A768-886506FB5F7E}" srcOrd="2" destOrd="0" presId="urn:microsoft.com/office/officeart/2008/layout/LinedList"/>
    <dgm:cxn modelId="{138EC1E4-F9F3-46DF-9FC5-763E99EDA680}" type="presParOf" srcId="{021F033C-C2DF-49C5-BFCF-454E6D0F948E}" destId="{A529EC3A-FE9E-41AD-9C7F-1719868BB0BF}" srcOrd="3" destOrd="0" presId="urn:microsoft.com/office/officeart/2008/layout/LinedList"/>
    <dgm:cxn modelId="{093F0EFD-359F-409A-B997-DC8FB95EFE60}" type="presParOf" srcId="{A529EC3A-FE9E-41AD-9C7F-1719868BB0BF}" destId="{DD4EB39C-3753-42CC-8AE7-9F118BF1E5A4}" srcOrd="0" destOrd="0" presId="urn:microsoft.com/office/officeart/2008/layout/LinedList"/>
    <dgm:cxn modelId="{CA76968D-E732-4379-A7F1-BF6BCD441275}" type="presParOf" srcId="{A529EC3A-FE9E-41AD-9C7F-1719868BB0BF}" destId="{C5FC70E4-5B98-4A62-B8B1-C7D3B99C25AB}" srcOrd="1" destOrd="0" presId="urn:microsoft.com/office/officeart/2008/layout/LinedList"/>
    <dgm:cxn modelId="{DB6C142A-73C6-4606-8E58-F5C931E89782}" type="presParOf" srcId="{021F033C-C2DF-49C5-BFCF-454E6D0F948E}" destId="{912BB342-71DA-4168-BDE1-4327BA7D6DE9}" srcOrd="4" destOrd="0" presId="urn:microsoft.com/office/officeart/2008/layout/LinedList"/>
    <dgm:cxn modelId="{58D125A8-6E38-4A17-B94B-E4D42C87A5E7}" type="presParOf" srcId="{021F033C-C2DF-49C5-BFCF-454E6D0F948E}" destId="{383D50E0-FEBE-4A10-9D81-91427DAF4C0F}" srcOrd="5" destOrd="0" presId="urn:microsoft.com/office/officeart/2008/layout/LinedList"/>
    <dgm:cxn modelId="{2209A956-F59C-4D7B-964A-50CE6E17889A}" type="presParOf" srcId="{383D50E0-FEBE-4A10-9D81-91427DAF4C0F}" destId="{799DB93C-EB87-46C4-BBEA-98B1DD636CF3}" srcOrd="0" destOrd="0" presId="urn:microsoft.com/office/officeart/2008/layout/LinedList"/>
    <dgm:cxn modelId="{432A85FF-82B7-4AC5-8DEE-CB83A19175D4}" type="presParOf" srcId="{383D50E0-FEBE-4A10-9D81-91427DAF4C0F}" destId="{F1765389-3913-40A6-9447-76174D0EC3B9}" srcOrd="1" destOrd="0" presId="urn:microsoft.com/office/officeart/2008/layout/LinedList"/>
    <dgm:cxn modelId="{78B6F96F-0072-4C65-9E7C-8C45904D9C02}" type="presParOf" srcId="{021F033C-C2DF-49C5-BFCF-454E6D0F948E}" destId="{EC99ECE7-CD92-4892-A170-0214A6998F3F}" srcOrd="6" destOrd="0" presId="urn:microsoft.com/office/officeart/2008/layout/LinedList"/>
    <dgm:cxn modelId="{30B54CD6-DD64-487E-B63D-7B7BA04690AF}" type="presParOf" srcId="{021F033C-C2DF-49C5-BFCF-454E6D0F948E}" destId="{4BACD52F-65FB-4CDA-88FE-4F8285FD415D}" srcOrd="7" destOrd="0" presId="urn:microsoft.com/office/officeart/2008/layout/LinedList"/>
    <dgm:cxn modelId="{4FF1197B-B349-42F4-A440-B50CD45E6773}" type="presParOf" srcId="{4BACD52F-65FB-4CDA-88FE-4F8285FD415D}" destId="{333CFF6D-ACF4-4327-8EDF-B73C9D2EAB08}" srcOrd="0" destOrd="0" presId="urn:microsoft.com/office/officeart/2008/layout/LinedList"/>
    <dgm:cxn modelId="{C0A8C114-582F-4D76-B970-998CAEFEA15E}" type="presParOf" srcId="{4BACD52F-65FB-4CDA-88FE-4F8285FD415D}" destId="{166CAFE4-CD6A-4E50-B2CB-5343D15A7579}" srcOrd="1" destOrd="0" presId="urn:microsoft.com/office/officeart/2008/layout/LinedList"/>
    <dgm:cxn modelId="{5DD463FC-EA60-4A13-A026-B5EDDF32BB1F}" type="presParOf" srcId="{021F033C-C2DF-49C5-BFCF-454E6D0F948E}" destId="{74F87887-F28A-4011-867D-DD1AE9EBFEC6}" srcOrd="8" destOrd="0" presId="urn:microsoft.com/office/officeart/2008/layout/LinedList"/>
    <dgm:cxn modelId="{53D58E2C-C9C6-44E5-9A84-1937B2257E67}" type="presParOf" srcId="{021F033C-C2DF-49C5-BFCF-454E6D0F948E}" destId="{B32C3A3D-08AD-4744-9B2B-CEC95409315C}" srcOrd="9" destOrd="0" presId="urn:microsoft.com/office/officeart/2008/layout/LinedList"/>
    <dgm:cxn modelId="{6896E405-6420-4175-807E-9E89D0023796}" type="presParOf" srcId="{B32C3A3D-08AD-4744-9B2B-CEC95409315C}" destId="{E5F2DD83-F68A-4543-95DE-493F89506FB3}" srcOrd="0" destOrd="0" presId="urn:microsoft.com/office/officeart/2008/layout/LinedList"/>
    <dgm:cxn modelId="{13F0D415-BB90-4078-ABE7-24D64E1BCEA8}" type="presParOf" srcId="{B32C3A3D-08AD-4744-9B2B-CEC95409315C}" destId="{CB790FFF-A859-4F7B-A013-445F23D278C0}" srcOrd="1" destOrd="0" presId="urn:microsoft.com/office/officeart/2008/layout/LinedList"/>
    <dgm:cxn modelId="{C4A8799B-E520-4D79-BA5C-B0B942E1ADA1}" type="presParOf" srcId="{021F033C-C2DF-49C5-BFCF-454E6D0F948E}" destId="{F0BD2809-2137-46DF-BB8F-2EF42C8E682A}" srcOrd="10" destOrd="0" presId="urn:microsoft.com/office/officeart/2008/layout/LinedList"/>
    <dgm:cxn modelId="{8BC326E7-39C3-4B5F-B953-C140D20BE775}" type="presParOf" srcId="{021F033C-C2DF-49C5-BFCF-454E6D0F948E}" destId="{C68D0CC9-3D40-44A3-89CC-5E473B4C2D52}" srcOrd="11" destOrd="0" presId="urn:microsoft.com/office/officeart/2008/layout/LinedList"/>
    <dgm:cxn modelId="{8B18C689-7F78-4FC9-A034-E19088675C83}" type="presParOf" srcId="{C68D0CC9-3D40-44A3-89CC-5E473B4C2D52}" destId="{2079D609-C35C-4D13-99D3-805EFF631DF4}" srcOrd="0" destOrd="0" presId="urn:microsoft.com/office/officeart/2008/layout/LinedList"/>
    <dgm:cxn modelId="{F9A26931-71BD-461B-A923-2400E504CDB3}" type="presParOf" srcId="{C68D0CC9-3D40-44A3-89CC-5E473B4C2D52}" destId="{B9042518-BCF7-49E8-A69C-C690041C4B1B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9E4F7E7-56D8-4610-842A-C8D84CC17304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940168F9-F8EA-44F5-B59F-260A8346C257}">
      <dgm:prSet/>
      <dgm:spPr/>
      <dgm:t>
        <a:bodyPr/>
        <a:lstStyle/>
        <a:p>
          <a:r>
            <a:rPr lang="en-US"/>
            <a:t>Robustness is not a property of training data , But it is inherent to architecture.</a:t>
          </a:r>
        </a:p>
      </dgm:t>
    </dgm:pt>
    <dgm:pt modelId="{741EB6D5-68FD-43EB-8FCF-89BA77F95E73}" type="parTrans" cxnId="{CFB674BE-F4C8-40E5-B6D5-6960E67A6A89}">
      <dgm:prSet/>
      <dgm:spPr/>
      <dgm:t>
        <a:bodyPr/>
        <a:lstStyle/>
        <a:p>
          <a:endParaRPr lang="en-US"/>
        </a:p>
      </dgm:t>
    </dgm:pt>
    <dgm:pt modelId="{093627F1-CB61-4BCB-BF4F-7758CEF0918A}" type="sibTrans" cxnId="{CFB674BE-F4C8-40E5-B6D5-6960E67A6A89}">
      <dgm:prSet/>
      <dgm:spPr/>
      <dgm:t>
        <a:bodyPr/>
        <a:lstStyle/>
        <a:p>
          <a:endParaRPr lang="en-US"/>
        </a:p>
      </dgm:t>
    </dgm:pt>
    <dgm:pt modelId="{09DF8C4F-FB20-4970-9BB2-67C4F2C422CF}">
      <dgm:prSet/>
      <dgm:spPr/>
      <dgm:t>
        <a:bodyPr/>
        <a:lstStyle/>
        <a:p>
          <a:r>
            <a:rPr lang="en-US" dirty="0"/>
            <a:t>When converting to a probability distribution </a:t>
          </a:r>
          <a:r>
            <a:rPr lang="en-US" dirty="0" err="1"/>
            <a:t>ResNet</a:t>
          </a:r>
          <a:r>
            <a:rPr lang="en-US" dirty="0"/>
            <a:t> had showed larger peaks with small entropy . They are dominated by few channels . So optimization of stylized images is biased into replicating some dominant patterns of style image &amp; ignoring the rest.</a:t>
          </a:r>
        </a:p>
      </dgm:t>
    </dgm:pt>
    <dgm:pt modelId="{57D4CF83-08D2-4851-B18A-77BF32C77058}" type="parTrans" cxnId="{D80018E6-E716-4CF9-84D3-A8194C48590A}">
      <dgm:prSet/>
      <dgm:spPr/>
      <dgm:t>
        <a:bodyPr/>
        <a:lstStyle/>
        <a:p>
          <a:endParaRPr lang="en-US"/>
        </a:p>
      </dgm:t>
    </dgm:pt>
    <dgm:pt modelId="{22E73C7A-AF11-4B88-A349-D961C7A392D8}" type="sibTrans" cxnId="{D80018E6-E716-4CF9-84D3-A8194C48590A}">
      <dgm:prSet/>
      <dgm:spPr/>
      <dgm:t>
        <a:bodyPr/>
        <a:lstStyle/>
        <a:p>
          <a:endParaRPr lang="en-US"/>
        </a:p>
      </dgm:t>
    </dgm:pt>
    <dgm:pt modelId="{6B468505-72FA-491C-A9FD-DF77BF27493E}">
      <dgm:prSet/>
      <dgm:spPr/>
      <dgm:t>
        <a:bodyPr/>
        <a:lstStyle/>
        <a:p>
          <a:r>
            <a:rPr lang="en-US" dirty="0"/>
            <a:t>This is due to skip layers or shortcut layers in </a:t>
          </a:r>
          <a:r>
            <a:rPr lang="en-US" dirty="0" err="1"/>
            <a:t>ResNet</a:t>
          </a:r>
          <a:r>
            <a:rPr lang="en-US" dirty="0"/>
            <a:t> , whereas in VGG all the activations are unform for all layers . </a:t>
          </a:r>
          <a:r>
            <a:rPr lang="en-US" b="1" dirty="0">
              <a:highlight>
                <a:srgbClr val="FFFF00"/>
              </a:highlight>
            </a:rPr>
            <a:t>Residual connections are not good for style transfer</a:t>
          </a:r>
          <a:r>
            <a:rPr lang="en-US" dirty="0">
              <a:highlight>
                <a:srgbClr val="FFFF00"/>
              </a:highlight>
            </a:rPr>
            <a:t>.</a:t>
          </a:r>
        </a:p>
      </dgm:t>
    </dgm:pt>
    <dgm:pt modelId="{8553F7C6-0158-46AC-BE79-5F6B94195DB0}" type="parTrans" cxnId="{7E816924-A010-44CF-84F2-427FD0891F3F}">
      <dgm:prSet/>
      <dgm:spPr/>
      <dgm:t>
        <a:bodyPr/>
        <a:lstStyle/>
        <a:p>
          <a:endParaRPr lang="en-US"/>
        </a:p>
      </dgm:t>
    </dgm:pt>
    <dgm:pt modelId="{E8EE7343-C9D8-4E99-AA3D-DB6DC791C90E}" type="sibTrans" cxnId="{7E816924-A010-44CF-84F2-427FD0891F3F}">
      <dgm:prSet/>
      <dgm:spPr/>
      <dgm:t>
        <a:bodyPr/>
        <a:lstStyle/>
        <a:p>
          <a:endParaRPr lang="en-US"/>
        </a:p>
      </dgm:t>
    </dgm:pt>
    <dgm:pt modelId="{F6D4B4BB-8EF3-41BF-9D0F-CD5FB3CBAA74}">
      <dgm:prSet/>
      <dgm:spPr/>
      <dgm:t>
        <a:bodyPr/>
        <a:lstStyle/>
        <a:p>
          <a:r>
            <a:rPr lang="en-US"/>
            <a:t>Smoothing the activation functions had improved the performance of stylized images . This version of stylization is called as Stylization With Activation smoothinG (SWAG).</a:t>
          </a:r>
        </a:p>
      </dgm:t>
    </dgm:pt>
    <dgm:pt modelId="{9841AE32-E373-4061-AF86-0209B4333C3A}" type="parTrans" cxnId="{96C6EEA8-138C-4453-9DF5-BCAB950E571A}">
      <dgm:prSet/>
      <dgm:spPr/>
      <dgm:t>
        <a:bodyPr/>
        <a:lstStyle/>
        <a:p>
          <a:endParaRPr lang="en-US"/>
        </a:p>
      </dgm:t>
    </dgm:pt>
    <dgm:pt modelId="{F2E175C3-EB6C-4743-92CC-38876C3F1A9B}" type="sibTrans" cxnId="{96C6EEA8-138C-4453-9DF5-BCAB950E571A}">
      <dgm:prSet/>
      <dgm:spPr/>
      <dgm:t>
        <a:bodyPr/>
        <a:lstStyle/>
        <a:p>
          <a:endParaRPr lang="en-US"/>
        </a:p>
      </dgm:t>
    </dgm:pt>
    <dgm:pt modelId="{E2736956-614A-4156-88D3-96F0AA524F17}" type="pres">
      <dgm:prSet presAssocID="{F9E4F7E7-56D8-4610-842A-C8D84CC17304}" presName="vert0" presStyleCnt="0">
        <dgm:presLayoutVars>
          <dgm:dir/>
          <dgm:animOne val="branch"/>
          <dgm:animLvl val="lvl"/>
        </dgm:presLayoutVars>
      </dgm:prSet>
      <dgm:spPr/>
    </dgm:pt>
    <dgm:pt modelId="{03BD71F2-6593-43A8-AFF2-DA882DE407C9}" type="pres">
      <dgm:prSet presAssocID="{940168F9-F8EA-44F5-B59F-260A8346C257}" presName="thickLine" presStyleLbl="alignNode1" presStyleIdx="0" presStyleCnt="4"/>
      <dgm:spPr/>
    </dgm:pt>
    <dgm:pt modelId="{4FDB1B22-27B2-4216-B864-B4BF0384CBDA}" type="pres">
      <dgm:prSet presAssocID="{940168F9-F8EA-44F5-B59F-260A8346C257}" presName="horz1" presStyleCnt="0"/>
      <dgm:spPr/>
    </dgm:pt>
    <dgm:pt modelId="{33DC2E87-DFCD-41EE-8707-741ED0C9ECD6}" type="pres">
      <dgm:prSet presAssocID="{940168F9-F8EA-44F5-B59F-260A8346C257}" presName="tx1" presStyleLbl="revTx" presStyleIdx="0" presStyleCnt="4"/>
      <dgm:spPr/>
    </dgm:pt>
    <dgm:pt modelId="{7FB5F256-3D1D-4835-8D41-003130A7A8DB}" type="pres">
      <dgm:prSet presAssocID="{940168F9-F8EA-44F5-B59F-260A8346C257}" presName="vert1" presStyleCnt="0"/>
      <dgm:spPr/>
    </dgm:pt>
    <dgm:pt modelId="{C299E863-108B-49F5-B999-E65209979CA7}" type="pres">
      <dgm:prSet presAssocID="{09DF8C4F-FB20-4970-9BB2-67C4F2C422CF}" presName="thickLine" presStyleLbl="alignNode1" presStyleIdx="1" presStyleCnt="4"/>
      <dgm:spPr/>
    </dgm:pt>
    <dgm:pt modelId="{D1ED161A-D7EA-4011-B440-5AF529FCACD9}" type="pres">
      <dgm:prSet presAssocID="{09DF8C4F-FB20-4970-9BB2-67C4F2C422CF}" presName="horz1" presStyleCnt="0"/>
      <dgm:spPr/>
    </dgm:pt>
    <dgm:pt modelId="{BB21F59F-C354-4B2A-B021-C8ACAFA16892}" type="pres">
      <dgm:prSet presAssocID="{09DF8C4F-FB20-4970-9BB2-67C4F2C422CF}" presName="tx1" presStyleLbl="revTx" presStyleIdx="1" presStyleCnt="4"/>
      <dgm:spPr/>
    </dgm:pt>
    <dgm:pt modelId="{7ACDA2EF-8F89-4C5F-B6F7-EA2B717CD981}" type="pres">
      <dgm:prSet presAssocID="{09DF8C4F-FB20-4970-9BB2-67C4F2C422CF}" presName="vert1" presStyleCnt="0"/>
      <dgm:spPr/>
    </dgm:pt>
    <dgm:pt modelId="{562346D3-5FBB-4F10-B286-716F32D441F5}" type="pres">
      <dgm:prSet presAssocID="{6B468505-72FA-491C-A9FD-DF77BF27493E}" presName="thickLine" presStyleLbl="alignNode1" presStyleIdx="2" presStyleCnt="4"/>
      <dgm:spPr/>
    </dgm:pt>
    <dgm:pt modelId="{38CE8780-9F99-4225-879A-81FCB7A5E0CA}" type="pres">
      <dgm:prSet presAssocID="{6B468505-72FA-491C-A9FD-DF77BF27493E}" presName="horz1" presStyleCnt="0"/>
      <dgm:spPr/>
    </dgm:pt>
    <dgm:pt modelId="{E797B59F-3FC9-44A2-9FC5-DDCF6A0749A6}" type="pres">
      <dgm:prSet presAssocID="{6B468505-72FA-491C-A9FD-DF77BF27493E}" presName="tx1" presStyleLbl="revTx" presStyleIdx="2" presStyleCnt="4"/>
      <dgm:spPr/>
    </dgm:pt>
    <dgm:pt modelId="{68B56AC6-95E7-42C1-BFD7-F769153BEC9F}" type="pres">
      <dgm:prSet presAssocID="{6B468505-72FA-491C-A9FD-DF77BF27493E}" presName="vert1" presStyleCnt="0"/>
      <dgm:spPr/>
    </dgm:pt>
    <dgm:pt modelId="{922DA02B-05F4-42ED-BF5B-548AE21F1292}" type="pres">
      <dgm:prSet presAssocID="{F6D4B4BB-8EF3-41BF-9D0F-CD5FB3CBAA74}" presName="thickLine" presStyleLbl="alignNode1" presStyleIdx="3" presStyleCnt="4"/>
      <dgm:spPr/>
    </dgm:pt>
    <dgm:pt modelId="{486AF73A-96F1-4F8F-BED9-131E68DEE5E1}" type="pres">
      <dgm:prSet presAssocID="{F6D4B4BB-8EF3-41BF-9D0F-CD5FB3CBAA74}" presName="horz1" presStyleCnt="0"/>
      <dgm:spPr/>
    </dgm:pt>
    <dgm:pt modelId="{FF3FBBB3-C74A-44AC-AAEB-A7C8D56AC766}" type="pres">
      <dgm:prSet presAssocID="{F6D4B4BB-8EF3-41BF-9D0F-CD5FB3CBAA74}" presName="tx1" presStyleLbl="revTx" presStyleIdx="3" presStyleCnt="4"/>
      <dgm:spPr/>
    </dgm:pt>
    <dgm:pt modelId="{3ED80F75-4CE4-41E2-85B5-62E3E4709065}" type="pres">
      <dgm:prSet presAssocID="{F6D4B4BB-8EF3-41BF-9D0F-CD5FB3CBAA74}" presName="vert1" presStyleCnt="0"/>
      <dgm:spPr/>
    </dgm:pt>
  </dgm:ptLst>
  <dgm:cxnLst>
    <dgm:cxn modelId="{7E816924-A010-44CF-84F2-427FD0891F3F}" srcId="{F9E4F7E7-56D8-4610-842A-C8D84CC17304}" destId="{6B468505-72FA-491C-A9FD-DF77BF27493E}" srcOrd="2" destOrd="0" parTransId="{8553F7C6-0158-46AC-BE79-5F6B94195DB0}" sibTransId="{E8EE7343-C9D8-4E99-AA3D-DB6DC791C90E}"/>
    <dgm:cxn modelId="{89336D66-B07A-4278-9D2A-A606365FAF71}" type="presOf" srcId="{940168F9-F8EA-44F5-B59F-260A8346C257}" destId="{33DC2E87-DFCD-41EE-8707-741ED0C9ECD6}" srcOrd="0" destOrd="0" presId="urn:microsoft.com/office/officeart/2008/layout/LinedList"/>
    <dgm:cxn modelId="{6A446C8F-5B3C-4CF8-B436-4957D5FF7F18}" type="presOf" srcId="{6B468505-72FA-491C-A9FD-DF77BF27493E}" destId="{E797B59F-3FC9-44A2-9FC5-DDCF6A0749A6}" srcOrd="0" destOrd="0" presId="urn:microsoft.com/office/officeart/2008/layout/LinedList"/>
    <dgm:cxn modelId="{2209CEA5-166D-41A0-A44B-133877B0FDD2}" type="presOf" srcId="{09DF8C4F-FB20-4970-9BB2-67C4F2C422CF}" destId="{BB21F59F-C354-4B2A-B021-C8ACAFA16892}" srcOrd="0" destOrd="0" presId="urn:microsoft.com/office/officeart/2008/layout/LinedList"/>
    <dgm:cxn modelId="{96C6EEA8-138C-4453-9DF5-BCAB950E571A}" srcId="{F9E4F7E7-56D8-4610-842A-C8D84CC17304}" destId="{F6D4B4BB-8EF3-41BF-9D0F-CD5FB3CBAA74}" srcOrd="3" destOrd="0" parTransId="{9841AE32-E373-4061-AF86-0209B4333C3A}" sibTransId="{F2E175C3-EB6C-4743-92CC-38876C3F1A9B}"/>
    <dgm:cxn modelId="{788CF1AE-8E7E-48A9-99DF-B350681E3625}" type="presOf" srcId="{F9E4F7E7-56D8-4610-842A-C8D84CC17304}" destId="{E2736956-614A-4156-88D3-96F0AA524F17}" srcOrd="0" destOrd="0" presId="urn:microsoft.com/office/officeart/2008/layout/LinedList"/>
    <dgm:cxn modelId="{3CE44CAF-3114-4CEF-8BD4-5449D3F184B8}" type="presOf" srcId="{F6D4B4BB-8EF3-41BF-9D0F-CD5FB3CBAA74}" destId="{FF3FBBB3-C74A-44AC-AAEB-A7C8D56AC766}" srcOrd="0" destOrd="0" presId="urn:microsoft.com/office/officeart/2008/layout/LinedList"/>
    <dgm:cxn modelId="{CFB674BE-F4C8-40E5-B6D5-6960E67A6A89}" srcId="{F9E4F7E7-56D8-4610-842A-C8D84CC17304}" destId="{940168F9-F8EA-44F5-B59F-260A8346C257}" srcOrd="0" destOrd="0" parTransId="{741EB6D5-68FD-43EB-8FCF-89BA77F95E73}" sibTransId="{093627F1-CB61-4BCB-BF4F-7758CEF0918A}"/>
    <dgm:cxn modelId="{D80018E6-E716-4CF9-84D3-A8194C48590A}" srcId="{F9E4F7E7-56D8-4610-842A-C8D84CC17304}" destId="{09DF8C4F-FB20-4970-9BB2-67C4F2C422CF}" srcOrd="1" destOrd="0" parTransId="{57D4CF83-08D2-4851-B18A-77BF32C77058}" sibTransId="{22E73C7A-AF11-4B88-A349-D961C7A392D8}"/>
    <dgm:cxn modelId="{A28627CF-5964-42B4-B9B0-DCEEA9160364}" type="presParOf" srcId="{E2736956-614A-4156-88D3-96F0AA524F17}" destId="{03BD71F2-6593-43A8-AFF2-DA882DE407C9}" srcOrd="0" destOrd="0" presId="urn:microsoft.com/office/officeart/2008/layout/LinedList"/>
    <dgm:cxn modelId="{82BDED83-8ECF-465B-81B0-468D1342EF1A}" type="presParOf" srcId="{E2736956-614A-4156-88D3-96F0AA524F17}" destId="{4FDB1B22-27B2-4216-B864-B4BF0384CBDA}" srcOrd="1" destOrd="0" presId="urn:microsoft.com/office/officeart/2008/layout/LinedList"/>
    <dgm:cxn modelId="{1F7752A1-AE89-4D66-844E-B0F2F195FF5E}" type="presParOf" srcId="{4FDB1B22-27B2-4216-B864-B4BF0384CBDA}" destId="{33DC2E87-DFCD-41EE-8707-741ED0C9ECD6}" srcOrd="0" destOrd="0" presId="urn:microsoft.com/office/officeart/2008/layout/LinedList"/>
    <dgm:cxn modelId="{401016A7-A282-4B39-ADAF-D1B3286C7C8D}" type="presParOf" srcId="{4FDB1B22-27B2-4216-B864-B4BF0384CBDA}" destId="{7FB5F256-3D1D-4835-8D41-003130A7A8DB}" srcOrd="1" destOrd="0" presId="urn:microsoft.com/office/officeart/2008/layout/LinedList"/>
    <dgm:cxn modelId="{544D6545-ABE5-4897-BE81-0E0307B4E780}" type="presParOf" srcId="{E2736956-614A-4156-88D3-96F0AA524F17}" destId="{C299E863-108B-49F5-B999-E65209979CA7}" srcOrd="2" destOrd="0" presId="urn:microsoft.com/office/officeart/2008/layout/LinedList"/>
    <dgm:cxn modelId="{67740773-2A6E-4B08-B2C9-80FBF5CDD7A9}" type="presParOf" srcId="{E2736956-614A-4156-88D3-96F0AA524F17}" destId="{D1ED161A-D7EA-4011-B440-5AF529FCACD9}" srcOrd="3" destOrd="0" presId="urn:microsoft.com/office/officeart/2008/layout/LinedList"/>
    <dgm:cxn modelId="{5F60DA6D-AF79-47D4-B749-F3A313B77434}" type="presParOf" srcId="{D1ED161A-D7EA-4011-B440-5AF529FCACD9}" destId="{BB21F59F-C354-4B2A-B021-C8ACAFA16892}" srcOrd="0" destOrd="0" presId="urn:microsoft.com/office/officeart/2008/layout/LinedList"/>
    <dgm:cxn modelId="{49647D58-B0A6-43C6-A148-AC6A8CF23579}" type="presParOf" srcId="{D1ED161A-D7EA-4011-B440-5AF529FCACD9}" destId="{7ACDA2EF-8F89-4C5F-B6F7-EA2B717CD981}" srcOrd="1" destOrd="0" presId="urn:microsoft.com/office/officeart/2008/layout/LinedList"/>
    <dgm:cxn modelId="{3874DE50-D1A2-4700-BC16-2D9CE4239847}" type="presParOf" srcId="{E2736956-614A-4156-88D3-96F0AA524F17}" destId="{562346D3-5FBB-4F10-B286-716F32D441F5}" srcOrd="4" destOrd="0" presId="urn:microsoft.com/office/officeart/2008/layout/LinedList"/>
    <dgm:cxn modelId="{52051CF4-B0EF-48B7-9AAE-49887A5A3000}" type="presParOf" srcId="{E2736956-614A-4156-88D3-96F0AA524F17}" destId="{38CE8780-9F99-4225-879A-81FCB7A5E0CA}" srcOrd="5" destOrd="0" presId="urn:microsoft.com/office/officeart/2008/layout/LinedList"/>
    <dgm:cxn modelId="{16F2483B-8073-46C5-9003-D38953DEB3D1}" type="presParOf" srcId="{38CE8780-9F99-4225-879A-81FCB7A5E0CA}" destId="{E797B59F-3FC9-44A2-9FC5-DDCF6A0749A6}" srcOrd="0" destOrd="0" presId="urn:microsoft.com/office/officeart/2008/layout/LinedList"/>
    <dgm:cxn modelId="{70208EF1-D4DB-4812-B9AA-79F28A93B1E4}" type="presParOf" srcId="{38CE8780-9F99-4225-879A-81FCB7A5E0CA}" destId="{68B56AC6-95E7-42C1-BFD7-F769153BEC9F}" srcOrd="1" destOrd="0" presId="urn:microsoft.com/office/officeart/2008/layout/LinedList"/>
    <dgm:cxn modelId="{95E3491B-DE73-4F3B-BE23-8195C80C497E}" type="presParOf" srcId="{E2736956-614A-4156-88D3-96F0AA524F17}" destId="{922DA02B-05F4-42ED-BF5B-548AE21F1292}" srcOrd="6" destOrd="0" presId="urn:microsoft.com/office/officeart/2008/layout/LinedList"/>
    <dgm:cxn modelId="{19A1107D-6736-4FF0-B8B0-3DD454808D2C}" type="presParOf" srcId="{E2736956-614A-4156-88D3-96F0AA524F17}" destId="{486AF73A-96F1-4F8F-BED9-131E68DEE5E1}" srcOrd="7" destOrd="0" presId="urn:microsoft.com/office/officeart/2008/layout/LinedList"/>
    <dgm:cxn modelId="{EBE9444A-30BD-444D-AAF2-567DB84E915F}" type="presParOf" srcId="{486AF73A-96F1-4F8F-BED9-131E68DEE5E1}" destId="{FF3FBBB3-C74A-44AC-AAEB-A7C8D56AC766}" srcOrd="0" destOrd="0" presId="urn:microsoft.com/office/officeart/2008/layout/LinedList"/>
    <dgm:cxn modelId="{C3BF241A-9E8E-4BA0-8D3C-70AD5BCA60A6}" type="presParOf" srcId="{486AF73A-96F1-4F8F-BED9-131E68DEE5E1}" destId="{3ED80F75-4CE4-41E2-85B5-62E3E4709065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3038623-EBEE-4903-8A63-A7E0A09FB4FE}">
      <dsp:nvSpPr>
        <dsp:cNvPr id="0" name=""/>
        <dsp:cNvSpPr/>
      </dsp:nvSpPr>
      <dsp:spPr>
        <a:xfrm>
          <a:off x="0" y="2492"/>
          <a:ext cx="6492875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0F540C-B3EC-4C21-AB6A-8721EF6BDC3E}">
      <dsp:nvSpPr>
        <dsp:cNvPr id="0" name=""/>
        <dsp:cNvSpPr/>
      </dsp:nvSpPr>
      <dsp:spPr>
        <a:xfrm>
          <a:off x="0" y="2492"/>
          <a:ext cx="6492875" cy="8500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From the previous research , we can say features extracted from VGG network has a great ability to capture the style of a image .</a:t>
          </a:r>
        </a:p>
      </dsp:txBody>
      <dsp:txXfrm>
        <a:off x="0" y="2492"/>
        <a:ext cx="6492875" cy="850069"/>
      </dsp:txXfrm>
    </dsp:sp>
    <dsp:sp modelId="{E2867344-2290-4809-A768-886506FB5F7E}">
      <dsp:nvSpPr>
        <dsp:cNvPr id="0" name=""/>
        <dsp:cNvSpPr/>
      </dsp:nvSpPr>
      <dsp:spPr>
        <a:xfrm>
          <a:off x="0" y="852561"/>
          <a:ext cx="6492875" cy="0"/>
        </a:xfrm>
        <a:prstGeom prst="line">
          <a:avLst/>
        </a:prstGeom>
        <a:solidFill>
          <a:schemeClr val="accent2">
            <a:hueOff val="-718792"/>
            <a:satOff val="4944"/>
            <a:lumOff val="549"/>
            <a:alphaOff val="0"/>
          </a:schemeClr>
        </a:solidFill>
        <a:ln w="15875" cap="rnd" cmpd="sng" algn="ctr">
          <a:solidFill>
            <a:schemeClr val="accent2">
              <a:hueOff val="-718792"/>
              <a:satOff val="4944"/>
              <a:lumOff val="54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D4EB39C-3753-42CC-8AE7-9F118BF1E5A4}">
      <dsp:nvSpPr>
        <dsp:cNvPr id="0" name=""/>
        <dsp:cNvSpPr/>
      </dsp:nvSpPr>
      <dsp:spPr>
        <a:xfrm>
          <a:off x="0" y="852561"/>
          <a:ext cx="6492875" cy="8500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But the style quality often decreases when applied to features from lightweight networks such as ResNet family.</a:t>
          </a:r>
        </a:p>
      </dsp:txBody>
      <dsp:txXfrm>
        <a:off x="0" y="852561"/>
        <a:ext cx="6492875" cy="850069"/>
      </dsp:txXfrm>
    </dsp:sp>
    <dsp:sp modelId="{912BB342-71DA-4168-BDE1-4327BA7D6DE9}">
      <dsp:nvSpPr>
        <dsp:cNvPr id="0" name=""/>
        <dsp:cNvSpPr/>
      </dsp:nvSpPr>
      <dsp:spPr>
        <a:xfrm>
          <a:off x="0" y="1702630"/>
          <a:ext cx="6492875" cy="0"/>
        </a:xfrm>
        <a:prstGeom prst="line">
          <a:avLst/>
        </a:prstGeom>
        <a:solidFill>
          <a:schemeClr val="accent2">
            <a:hueOff val="-1437584"/>
            <a:satOff val="9889"/>
            <a:lumOff val="1098"/>
            <a:alphaOff val="0"/>
          </a:schemeClr>
        </a:solidFill>
        <a:ln w="15875" cap="rnd" cmpd="sng" algn="ctr">
          <a:solidFill>
            <a:schemeClr val="accent2">
              <a:hueOff val="-1437584"/>
              <a:satOff val="9889"/>
              <a:lumOff val="109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9DB93C-EB87-46C4-BBEA-98B1DD636CF3}">
      <dsp:nvSpPr>
        <dsp:cNvPr id="0" name=""/>
        <dsp:cNvSpPr/>
      </dsp:nvSpPr>
      <dsp:spPr>
        <a:xfrm>
          <a:off x="0" y="1702630"/>
          <a:ext cx="6492875" cy="8500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Robustness can be improved a lot by just introducing softmax to feature activations of ResNet. small trick can change stylization quality of a model with random weights too.</a:t>
          </a:r>
        </a:p>
      </dsp:txBody>
      <dsp:txXfrm>
        <a:off x="0" y="1702630"/>
        <a:ext cx="6492875" cy="850069"/>
      </dsp:txXfrm>
    </dsp:sp>
    <dsp:sp modelId="{EC99ECE7-CD92-4892-A170-0214A6998F3F}">
      <dsp:nvSpPr>
        <dsp:cNvPr id="0" name=""/>
        <dsp:cNvSpPr/>
      </dsp:nvSpPr>
      <dsp:spPr>
        <a:xfrm>
          <a:off x="0" y="2552699"/>
          <a:ext cx="6492875" cy="0"/>
        </a:xfrm>
        <a:prstGeom prst="line">
          <a:avLst/>
        </a:prstGeom>
        <a:solidFill>
          <a:schemeClr val="accent2">
            <a:hueOff val="-2156377"/>
            <a:satOff val="14833"/>
            <a:lumOff val="1646"/>
            <a:alphaOff val="0"/>
          </a:schemeClr>
        </a:solidFill>
        <a:ln w="15875" cap="rnd" cmpd="sng" algn="ctr">
          <a:solidFill>
            <a:schemeClr val="accent2">
              <a:hueOff val="-2156377"/>
              <a:satOff val="14833"/>
              <a:lumOff val="164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33CFF6D-ACF4-4327-8EDF-B73C9D2EAB08}">
      <dsp:nvSpPr>
        <dsp:cNvPr id="0" name=""/>
        <dsp:cNvSpPr/>
      </dsp:nvSpPr>
      <dsp:spPr>
        <a:xfrm>
          <a:off x="0" y="2552699"/>
          <a:ext cx="6492875" cy="8500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So architecture used for feature extraction is more important rather than the usage of learned weights.</a:t>
          </a:r>
        </a:p>
      </dsp:txBody>
      <dsp:txXfrm>
        <a:off x="0" y="2552699"/>
        <a:ext cx="6492875" cy="850069"/>
      </dsp:txXfrm>
    </dsp:sp>
    <dsp:sp modelId="{74F87887-F28A-4011-867D-DD1AE9EBFEC6}">
      <dsp:nvSpPr>
        <dsp:cNvPr id="0" name=""/>
        <dsp:cNvSpPr/>
      </dsp:nvSpPr>
      <dsp:spPr>
        <a:xfrm>
          <a:off x="0" y="3402769"/>
          <a:ext cx="6492875" cy="0"/>
        </a:xfrm>
        <a:prstGeom prst="line">
          <a:avLst/>
        </a:prstGeom>
        <a:solidFill>
          <a:schemeClr val="accent2">
            <a:hueOff val="-2875169"/>
            <a:satOff val="19778"/>
            <a:lumOff val="2195"/>
            <a:alphaOff val="0"/>
          </a:schemeClr>
        </a:solidFill>
        <a:ln w="15875" cap="rnd" cmpd="sng" algn="ctr">
          <a:solidFill>
            <a:schemeClr val="accent2">
              <a:hueOff val="-2875169"/>
              <a:satOff val="19778"/>
              <a:lumOff val="219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5F2DD83-F68A-4543-95DE-493F89506FB3}">
      <dsp:nvSpPr>
        <dsp:cNvPr id="0" name=""/>
        <dsp:cNvSpPr/>
      </dsp:nvSpPr>
      <dsp:spPr>
        <a:xfrm>
          <a:off x="0" y="3402769"/>
          <a:ext cx="6492875" cy="8500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This paper doesn’t introduce any new algorithm , It just make the previously discovered algorithms to various set of architectures .</a:t>
          </a:r>
        </a:p>
      </dsp:txBody>
      <dsp:txXfrm>
        <a:off x="0" y="3402769"/>
        <a:ext cx="6492875" cy="850069"/>
      </dsp:txXfrm>
    </dsp:sp>
    <dsp:sp modelId="{F0BD2809-2137-46DF-BB8F-2EF42C8E682A}">
      <dsp:nvSpPr>
        <dsp:cNvPr id="0" name=""/>
        <dsp:cNvSpPr/>
      </dsp:nvSpPr>
      <dsp:spPr>
        <a:xfrm>
          <a:off x="0" y="4252838"/>
          <a:ext cx="6492875" cy="0"/>
        </a:xfrm>
        <a:prstGeom prst="line">
          <a:avLst/>
        </a:prstGeom>
        <a:solidFill>
          <a:schemeClr val="accent2">
            <a:hueOff val="-3593961"/>
            <a:satOff val="24722"/>
            <a:lumOff val="2744"/>
            <a:alphaOff val="0"/>
          </a:schemeClr>
        </a:solidFill>
        <a:ln w="15875" cap="rnd" cmpd="sng" algn="ctr">
          <a:solidFill>
            <a:schemeClr val="accent2">
              <a:hueOff val="-3593961"/>
              <a:satOff val="24722"/>
              <a:lumOff val="274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79D609-C35C-4D13-99D3-805EFF631DF4}">
      <dsp:nvSpPr>
        <dsp:cNvPr id="0" name=""/>
        <dsp:cNvSpPr/>
      </dsp:nvSpPr>
      <dsp:spPr>
        <a:xfrm>
          <a:off x="0" y="4252838"/>
          <a:ext cx="6492875" cy="8500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This paper discusses the architecture robustness of style transfer.</a:t>
          </a:r>
        </a:p>
      </dsp:txBody>
      <dsp:txXfrm>
        <a:off x="0" y="4252838"/>
        <a:ext cx="6492875" cy="85006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3BD71F2-6593-43A8-AFF2-DA882DE407C9}">
      <dsp:nvSpPr>
        <dsp:cNvPr id="0" name=""/>
        <dsp:cNvSpPr/>
      </dsp:nvSpPr>
      <dsp:spPr>
        <a:xfrm>
          <a:off x="0" y="0"/>
          <a:ext cx="1033097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3DC2E87-DFCD-41EE-8707-741ED0C9ECD6}">
      <dsp:nvSpPr>
        <dsp:cNvPr id="0" name=""/>
        <dsp:cNvSpPr/>
      </dsp:nvSpPr>
      <dsp:spPr>
        <a:xfrm>
          <a:off x="0" y="0"/>
          <a:ext cx="10330970" cy="11352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Robustness is not a property of training data , But it is inherent to architecture.</a:t>
          </a:r>
        </a:p>
      </dsp:txBody>
      <dsp:txXfrm>
        <a:off x="0" y="0"/>
        <a:ext cx="10330970" cy="1135294"/>
      </dsp:txXfrm>
    </dsp:sp>
    <dsp:sp modelId="{C299E863-108B-49F5-B999-E65209979CA7}">
      <dsp:nvSpPr>
        <dsp:cNvPr id="0" name=""/>
        <dsp:cNvSpPr/>
      </dsp:nvSpPr>
      <dsp:spPr>
        <a:xfrm>
          <a:off x="0" y="1135294"/>
          <a:ext cx="1033097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B21F59F-C354-4B2A-B021-C8ACAFA16892}">
      <dsp:nvSpPr>
        <dsp:cNvPr id="0" name=""/>
        <dsp:cNvSpPr/>
      </dsp:nvSpPr>
      <dsp:spPr>
        <a:xfrm>
          <a:off x="0" y="1135294"/>
          <a:ext cx="10330970" cy="11352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When converting to a probability distribution </a:t>
          </a:r>
          <a:r>
            <a:rPr lang="en-US" sz="2200" kern="1200" dirty="0" err="1"/>
            <a:t>ResNet</a:t>
          </a:r>
          <a:r>
            <a:rPr lang="en-US" sz="2200" kern="1200" dirty="0"/>
            <a:t> had showed larger peaks with small entropy . They are dominated by few channels . So optimization of stylized images is biased into replicating some dominant patterns of style image &amp; ignoring the rest.</a:t>
          </a:r>
        </a:p>
      </dsp:txBody>
      <dsp:txXfrm>
        <a:off x="0" y="1135294"/>
        <a:ext cx="10330970" cy="1135294"/>
      </dsp:txXfrm>
    </dsp:sp>
    <dsp:sp modelId="{562346D3-5FBB-4F10-B286-716F32D441F5}">
      <dsp:nvSpPr>
        <dsp:cNvPr id="0" name=""/>
        <dsp:cNvSpPr/>
      </dsp:nvSpPr>
      <dsp:spPr>
        <a:xfrm>
          <a:off x="0" y="2270588"/>
          <a:ext cx="1033097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97B59F-3FC9-44A2-9FC5-DDCF6A0749A6}">
      <dsp:nvSpPr>
        <dsp:cNvPr id="0" name=""/>
        <dsp:cNvSpPr/>
      </dsp:nvSpPr>
      <dsp:spPr>
        <a:xfrm>
          <a:off x="0" y="2270588"/>
          <a:ext cx="10330970" cy="11352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This is due to skip layers or shortcut layers in </a:t>
          </a:r>
          <a:r>
            <a:rPr lang="en-US" sz="2200" kern="1200" dirty="0" err="1"/>
            <a:t>ResNet</a:t>
          </a:r>
          <a:r>
            <a:rPr lang="en-US" sz="2200" kern="1200" dirty="0"/>
            <a:t> , whereas in VGG all the activations are unform for all layers . </a:t>
          </a:r>
          <a:r>
            <a:rPr lang="en-US" sz="2200" b="1" kern="1200" dirty="0">
              <a:highlight>
                <a:srgbClr val="FFFF00"/>
              </a:highlight>
            </a:rPr>
            <a:t>Residual connections are not good for style transfer</a:t>
          </a:r>
          <a:r>
            <a:rPr lang="en-US" sz="2200" kern="1200" dirty="0">
              <a:highlight>
                <a:srgbClr val="FFFF00"/>
              </a:highlight>
            </a:rPr>
            <a:t>.</a:t>
          </a:r>
        </a:p>
      </dsp:txBody>
      <dsp:txXfrm>
        <a:off x="0" y="2270588"/>
        <a:ext cx="10330970" cy="1135294"/>
      </dsp:txXfrm>
    </dsp:sp>
    <dsp:sp modelId="{922DA02B-05F4-42ED-BF5B-548AE21F1292}">
      <dsp:nvSpPr>
        <dsp:cNvPr id="0" name=""/>
        <dsp:cNvSpPr/>
      </dsp:nvSpPr>
      <dsp:spPr>
        <a:xfrm>
          <a:off x="0" y="3405882"/>
          <a:ext cx="1033097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F3FBBB3-C74A-44AC-AAEB-A7C8D56AC766}">
      <dsp:nvSpPr>
        <dsp:cNvPr id="0" name=""/>
        <dsp:cNvSpPr/>
      </dsp:nvSpPr>
      <dsp:spPr>
        <a:xfrm>
          <a:off x="0" y="3405882"/>
          <a:ext cx="10330970" cy="11352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Smoothing the activation functions had improved the performance of stylized images . This version of stylization is called as Stylization With Activation smoothinG (SWAG).</a:t>
          </a:r>
        </a:p>
      </dsp:txBody>
      <dsp:txXfrm>
        <a:off x="0" y="3405882"/>
        <a:ext cx="10330970" cy="113529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F02EFE-8714-4E94-9CAE-61F9B9B7BBC4}" type="datetimeFigureOut">
              <a:rPr lang="en-US" smtClean="0"/>
              <a:t>1/20/2023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D056D1-59AA-4370-B402-ABA000C39D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7599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D056D1-59AA-4370-B402-ABA000C39D8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74000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7F419-10FB-495E-A90D-6C4B42C4FEFF}" type="datetimeFigureOut">
              <a:rPr lang="en-US" smtClean="0"/>
              <a:t>1/20/2023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D6868F-77F6-4189-BDDD-8502B68527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4281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7F419-10FB-495E-A90D-6C4B42C4FEFF}" type="datetimeFigureOut">
              <a:rPr lang="en-US" smtClean="0"/>
              <a:t>1/20/2023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D6868F-77F6-4189-BDDD-8502B68527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273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7F419-10FB-495E-A90D-6C4B42C4FEFF}" type="datetimeFigureOut">
              <a:rPr lang="en-US" smtClean="0"/>
              <a:t>1/20/2023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D6868F-77F6-4189-BDDD-8502B68527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2841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7F419-10FB-495E-A90D-6C4B42C4FEFF}" type="datetimeFigureOut">
              <a:rPr lang="en-US" smtClean="0"/>
              <a:t>1/20/2023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D6868F-77F6-4189-BDDD-8502B68527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6849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7F419-10FB-495E-A90D-6C4B42C4FEFF}" type="datetimeFigureOut">
              <a:rPr lang="en-US" smtClean="0"/>
              <a:t>1/20/2023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D6868F-77F6-4189-BDDD-8502B68527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6540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7F419-10FB-495E-A90D-6C4B42C4FEFF}" type="datetimeFigureOut">
              <a:rPr lang="en-US" smtClean="0"/>
              <a:t>1/20/2023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D6868F-77F6-4189-BDDD-8502B68527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33575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7F419-10FB-495E-A90D-6C4B42C4FEFF}" type="datetimeFigureOut">
              <a:rPr lang="en-US" smtClean="0"/>
              <a:t>1/20/2023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D6868F-77F6-4189-BDDD-8502B68527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53452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7F419-10FB-495E-A90D-6C4B42C4FEFF}" type="datetimeFigureOut">
              <a:rPr lang="en-US" smtClean="0"/>
              <a:t>1/20/2023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D6868F-77F6-4189-BDDD-8502B68527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65567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7F419-10FB-495E-A90D-6C4B42C4FEFF}" type="datetimeFigureOut">
              <a:rPr lang="en-US" smtClean="0"/>
              <a:t>1/20/2023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D6868F-77F6-4189-BDDD-8502B68527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6522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7F419-10FB-495E-A90D-6C4B42C4FEFF}" type="datetimeFigureOut">
              <a:rPr lang="en-US" smtClean="0"/>
              <a:t>1/20/2023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77D6868F-77F6-4189-BDDD-8502B68527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9970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7F419-10FB-495E-A90D-6C4B42C4FEFF}" type="datetimeFigureOut">
              <a:rPr lang="en-US" smtClean="0"/>
              <a:t>1/20/2023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D6868F-77F6-4189-BDDD-8502B68527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2438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7F419-10FB-495E-A90D-6C4B42C4FEFF}" type="datetimeFigureOut">
              <a:rPr lang="en-US" smtClean="0"/>
              <a:t>1/20/2023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D6868F-77F6-4189-BDDD-8502B68527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3352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7F419-10FB-495E-A90D-6C4B42C4FEFF}" type="datetimeFigureOut">
              <a:rPr lang="en-US" smtClean="0"/>
              <a:t>1/20/2023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D6868F-77F6-4189-BDDD-8502B68527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6133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7F419-10FB-495E-A90D-6C4B42C4FEFF}" type="datetimeFigureOut">
              <a:rPr lang="en-US" smtClean="0"/>
              <a:t>1/20/2023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D6868F-77F6-4189-BDDD-8502B68527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3301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7F419-10FB-495E-A90D-6C4B42C4FEFF}" type="datetimeFigureOut">
              <a:rPr lang="en-US" smtClean="0"/>
              <a:t>1/20/2023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D6868F-77F6-4189-BDDD-8502B68527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2338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7F419-10FB-495E-A90D-6C4B42C4FEFF}" type="datetimeFigureOut">
              <a:rPr lang="en-US" smtClean="0"/>
              <a:t>1/20/2023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D6868F-77F6-4189-BDDD-8502B68527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9047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7F419-10FB-495E-A90D-6C4B42C4FEFF}" type="datetimeFigureOut">
              <a:rPr lang="en-US" smtClean="0"/>
              <a:t>1/20/2023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D6868F-77F6-4189-BDDD-8502B68527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1658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7377F419-10FB-495E-A90D-6C4B42C4FEFF}" type="datetimeFigureOut">
              <a:rPr lang="en-US" smtClean="0"/>
              <a:t>1/20/2023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77D6868F-77F6-4189-BDDD-8502B68527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7632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jpg"/><Relationship Id="rId7" Type="http://schemas.openxmlformats.org/officeDocument/2006/relationships/image" Target="../media/image16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jpg"/><Relationship Id="rId10" Type="http://schemas.openxmlformats.org/officeDocument/2006/relationships/image" Target="../media/image19.png"/><Relationship Id="rId4" Type="http://schemas.openxmlformats.org/officeDocument/2006/relationships/image" Target="../media/image13.jpg"/><Relationship Id="rId9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67A1FC6-22FB-4EA7-B90A-C9F18FBEF3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6246FDC4-DD97-431A-914A-9EB57A4A3C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912130" cy="6858000"/>
          </a:xfrm>
          <a:custGeom>
            <a:avLst/>
            <a:gdLst>
              <a:gd name="connsiteX0" fmla="*/ 1073044 w 7912130"/>
              <a:gd name="connsiteY0" fmla="*/ 3032931 h 6858000"/>
              <a:gd name="connsiteX1" fmla="*/ 1073044 w 7912130"/>
              <a:gd name="connsiteY1" fmla="*/ 3035810 h 6858000"/>
              <a:gd name="connsiteX2" fmla="*/ 1076802 w 7912130"/>
              <a:gd name="connsiteY2" fmla="*/ 3035810 h 6858000"/>
              <a:gd name="connsiteX3" fmla="*/ 1170738 w 7912130"/>
              <a:gd name="connsiteY3" fmla="*/ 1248347 h 6858000"/>
              <a:gd name="connsiteX4" fmla="*/ 1170738 w 7912130"/>
              <a:gd name="connsiteY4" fmla="*/ 1273486 h 6858000"/>
              <a:gd name="connsiteX5" fmla="*/ 1183895 w 7912130"/>
              <a:gd name="connsiteY5" fmla="*/ 1248347 h 6858000"/>
              <a:gd name="connsiteX6" fmla="*/ 0 w 7912130"/>
              <a:gd name="connsiteY6" fmla="*/ 0 h 6858000"/>
              <a:gd name="connsiteX7" fmla="*/ 2133906 w 7912130"/>
              <a:gd name="connsiteY7" fmla="*/ 0 h 6858000"/>
              <a:gd name="connsiteX8" fmla="*/ 2629909 w 7912130"/>
              <a:gd name="connsiteY8" fmla="*/ 0 h 6858000"/>
              <a:gd name="connsiteX9" fmla="*/ 1227479 w 7912130"/>
              <a:gd name="connsiteY9" fmla="*/ 2669551 h 6858000"/>
              <a:gd name="connsiteX10" fmla="*/ 1235349 w 7912130"/>
              <a:gd name="connsiteY10" fmla="*/ 2673350 h 6858000"/>
              <a:gd name="connsiteX11" fmla="*/ 1353755 w 7912130"/>
              <a:gd name="connsiteY11" fmla="*/ 2754312 h 6858000"/>
              <a:gd name="connsiteX12" fmla="*/ 7912130 w 7912130"/>
              <a:gd name="connsiteY12" fmla="*/ 6858000 h 6858000"/>
              <a:gd name="connsiteX13" fmla="*/ 6066970 w 7912130"/>
              <a:gd name="connsiteY13" fmla="*/ 6858000 h 6858000"/>
              <a:gd name="connsiteX14" fmla="*/ 6059889 w 7912130"/>
              <a:gd name="connsiteY14" fmla="*/ 6852577 h 6858000"/>
              <a:gd name="connsiteX15" fmla="*/ 6059889 w 7912130"/>
              <a:gd name="connsiteY15" fmla="*/ 6857999 h 6858000"/>
              <a:gd name="connsiteX16" fmla="*/ 1707025 w 7912130"/>
              <a:gd name="connsiteY16" fmla="*/ 6857999 h 6858000"/>
              <a:gd name="connsiteX17" fmla="*/ 1707025 w 7912130"/>
              <a:gd name="connsiteY17" fmla="*/ 6858000 h 6858000"/>
              <a:gd name="connsiteX18" fmla="*/ 1073044 w 7912130"/>
              <a:gd name="connsiteY18" fmla="*/ 6858000 h 6858000"/>
              <a:gd name="connsiteX19" fmla="*/ 536592 w 7912130"/>
              <a:gd name="connsiteY19" fmla="*/ 6858000 h 6858000"/>
              <a:gd name="connsiteX20" fmla="*/ 0 w 7912130"/>
              <a:gd name="connsiteY2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912130" h="6858000">
                <a:moveTo>
                  <a:pt x="1073044" y="3032931"/>
                </a:moveTo>
                <a:lnTo>
                  <a:pt x="1073044" y="3035810"/>
                </a:lnTo>
                <a:lnTo>
                  <a:pt x="1076802" y="3035810"/>
                </a:lnTo>
                <a:close/>
                <a:moveTo>
                  <a:pt x="1170738" y="1248347"/>
                </a:moveTo>
                <a:lnTo>
                  <a:pt x="1170738" y="1273486"/>
                </a:lnTo>
                <a:lnTo>
                  <a:pt x="1183895" y="1248347"/>
                </a:lnTo>
                <a:close/>
                <a:moveTo>
                  <a:pt x="0" y="0"/>
                </a:moveTo>
                <a:lnTo>
                  <a:pt x="2133906" y="0"/>
                </a:lnTo>
                <a:lnTo>
                  <a:pt x="2629909" y="0"/>
                </a:lnTo>
                <a:lnTo>
                  <a:pt x="1227479" y="2669551"/>
                </a:lnTo>
                <a:lnTo>
                  <a:pt x="1235349" y="2673350"/>
                </a:lnTo>
                <a:lnTo>
                  <a:pt x="1353755" y="2754312"/>
                </a:lnTo>
                <a:lnTo>
                  <a:pt x="7912130" y="6858000"/>
                </a:lnTo>
                <a:lnTo>
                  <a:pt x="6066970" y="6858000"/>
                </a:lnTo>
                <a:lnTo>
                  <a:pt x="6059889" y="6852577"/>
                </a:lnTo>
                <a:lnTo>
                  <a:pt x="6059889" y="6857999"/>
                </a:lnTo>
                <a:lnTo>
                  <a:pt x="1707025" y="6857999"/>
                </a:lnTo>
                <a:lnTo>
                  <a:pt x="1707025" y="6858000"/>
                </a:lnTo>
                <a:lnTo>
                  <a:pt x="1073044" y="6858000"/>
                </a:lnTo>
                <a:lnTo>
                  <a:pt x="53659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D4E68A2-74B0-42F5-BB75-2E1A7C2018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7535917" cy="6858000"/>
          </a:xfrm>
          <a:custGeom>
            <a:avLst/>
            <a:gdLst>
              <a:gd name="connsiteX0" fmla="*/ 696831 w 7535917"/>
              <a:gd name="connsiteY0" fmla="*/ 3032931 h 6858000"/>
              <a:gd name="connsiteX1" fmla="*/ 696831 w 7535917"/>
              <a:gd name="connsiteY1" fmla="*/ 3035810 h 6858000"/>
              <a:gd name="connsiteX2" fmla="*/ 700589 w 7535917"/>
              <a:gd name="connsiteY2" fmla="*/ 3035810 h 6858000"/>
              <a:gd name="connsiteX3" fmla="*/ 794525 w 7535917"/>
              <a:gd name="connsiteY3" fmla="*/ 1248347 h 6858000"/>
              <a:gd name="connsiteX4" fmla="*/ 794525 w 7535917"/>
              <a:gd name="connsiteY4" fmla="*/ 1273486 h 6858000"/>
              <a:gd name="connsiteX5" fmla="*/ 807682 w 7535917"/>
              <a:gd name="connsiteY5" fmla="*/ 1248347 h 6858000"/>
              <a:gd name="connsiteX6" fmla="*/ 0 w 7535917"/>
              <a:gd name="connsiteY6" fmla="*/ 0 h 6858000"/>
              <a:gd name="connsiteX7" fmla="*/ 1757693 w 7535917"/>
              <a:gd name="connsiteY7" fmla="*/ 0 h 6858000"/>
              <a:gd name="connsiteX8" fmla="*/ 2253696 w 7535917"/>
              <a:gd name="connsiteY8" fmla="*/ 0 h 6858000"/>
              <a:gd name="connsiteX9" fmla="*/ 851266 w 7535917"/>
              <a:gd name="connsiteY9" fmla="*/ 2669551 h 6858000"/>
              <a:gd name="connsiteX10" fmla="*/ 859136 w 7535917"/>
              <a:gd name="connsiteY10" fmla="*/ 2673350 h 6858000"/>
              <a:gd name="connsiteX11" fmla="*/ 977542 w 7535917"/>
              <a:gd name="connsiteY11" fmla="*/ 2754312 h 6858000"/>
              <a:gd name="connsiteX12" fmla="*/ 7535917 w 7535917"/>
              <a:gd name="connsiteY12" fmla="*/ 6858000 h 6858000"/>
              <a:gd name="connsiteX13" fmla="*/ 5690757 w 7535917"/>
              <a:gd name="connsiteY13" fmla="*/ 6858000 h 6858000"/>
              <a:gd name="connsiteX14" fmla="*/ 5683676 w 7535917"/>
              <a:gd name="connsiteY14" fmla="*/ 6852577 h 6858000"/>
              <a:gd name="connsiteX15" fmla="*/ 5683676 w 7535917"/>
              <a:gd name="connsiteY15" fmla="*/ 6857999 h 6858000"/>
              <a:gd name="connsiteX16" fmla="*/ 1330812 w 7535917"/>
              <a:gd name="connsiteY16" fmla="*/ 6857999 h 6858000"/>
              <a:gd name="connsiteX17" fmla="*/ 1330812 w 7535917"/>
              <a:gd name="connsiteY17" fmla="*/ 6858000 h 6858000"/>
              <a:gd name="connsiteX18" fmla="*/ 696831 w 7535917"/>
              <a:gd name="connsiteY18" fmla="*/ 6858000 h 6858000"/>
              <a:gd name="connsiteX19" fmla="*/ 160379 w 7535917"/>
              <a:gd name="connsiteY19" fmla="*/ 6858000 h 6858000"/>
              <a:gd name="connsiteX20" fmla="*/ 0 w 7535917"/>
              <a:gd name="connsiteY2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535917" h="6858000">
                <a:moveTo>
                  <a:pt x="696831" y="3032931"/>
                </a:moveTo>
                <a:lnTo>
                  <a:pt x="696831" y="3035810"/>
                </a:lnTo>
                <a:lnTo>
                  <a:pt x="700589" y="3035810"/>
                </a:lnTo>
                <a:close/>
                <a:moveTo>
                  <a:pt x="794525" y="1248347"/>
                </a:moveTo>
                <a:lnTo>
                  <a:pt x="794525" y="1273486"/>
                </a:lnTo>
                <a:lnTo>
                  <a:pt x="807682" y="1248347"/>
                </a:lnTo>
                <a:close/>
                <a:moveTo>
                  <a:pt x="0" y="0"/>
                </a:moveTo>
                <a:lnTo>
                  <a:pt x="1757693" y="0"/>
                </a:lnTo>
                <a:lnTo>
                  <a:pt x="2253696" y="0"/>
                </a:lnTo>
                <a:lnTo>
                  <a:pt x="851266" y="2669551"/>
                </a:lnTo>
                <a:lnTo>
                  <a:pt x="859136" y="2673350"/>
                </a:lnTo>
                <a:lnTo>
                  <a:pt x="977542" y="2754312"/>
                </a:lnTo>
                <a:lnTo>
                  <a:pt x="7535917" y="6858000"/>
                </a:lnTo>
                <a:lnTo>
                  <a:pt x="5690757" y="6858000"/>
                </a:lnTo>
                <a:lnTo>
                  <a:pt x="5683676" y="6852577"/>
                </a:lnTo>
                <a:lnTo>
                  <a:pt x="5683676" y="6857999"/>
                </a:lnTo>
                <a:lnTo>
                  <a:pt x="1330812" y="6857999"/>
                </a:lnTo>
                <a:lnTo>
                  <a:pt x="1330812" y="6858000"/>
                </a:lnTo>
                <a:lnTo>
                  <a:pt x="696831" y="6858000"/>
                </a:lnTo>
                <a:lnTo>
                  <a:pt x="160379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4DD9DAC-1F5C-65F3-958A-4A4C17052D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44658" y="755904"/>
            <a:ext cx="7711025" cy="3084576"/>
          </a:xfrm>
        </p:spPr>
        <p:txBody>
          <a:bodyPr anchor="ctr">
            <a:normAutofit/>
          </a:bodyPr>
          <a:lstStyle/>
          <a:p>
            <a:pPr algn="l"/>
            <a:r>
              <a:rPr lang="en-US" dirty="0"/>
              <a:t>Report On Improving the Robustness of Image Style Transfer</a:t>
            </a:r>
            <a:endParaRPr lang="en-US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2FE5655-5EA6-5316-9E84-C00CECABBC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12131" y="4089910"/>
            <a:ext cx="3316702" cy="1712176"/>
          </a:xfrm>
        </p:spPr>
        <p:txBody>
          <a:bodyPr>
            <a:normAutofit/>
          </a:bodyPr>
          <a:lstStyle/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07181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17CF0D-BBD4-ABA6-64E9-886802825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-1017142"/>
            <a:ext cx="10018713" cy="3455541"/>
          </a:xfrm>
        </p:spPr>
        <p:txBody>
          <a:bodyPr/>
          <a:lstStyle/>
          <a:p>
            <a:r>
              <a:rPr lang="en-US" dirty="0"/>
              <a:t>Reasons 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ACB03C6-9C68-3753-72A8-EB69145E5C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1150706"/>
            <a:ext cx="10392616" cy="5465851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We take a bottleneck </a:t>
            </a:r>
            <a:r>
              <a:rPr lang="en-US" dirty="0" err="1"/>
              <a:t>ResNet</a:t>
            </a:r>
            <a:r>
              <a:rPr lang="en-US" dirty="0"/>
              <a:t> Block .</a:t>
            </a:r>
          </a:p>
          <a:p>
            <a:endParaRPr lang="en-US" dirty="0"/>
          </a:p>
          <a:p>
            <a:r>
              <a:rPr lang="en-US" dirty="0"/>
              <a:t>So we get output as </a:t>
            </a:r>
          </a:p>
          <a:p>
            <a:endParaRPr lang="en-US" dirty="0"/>
          </a:p>
          <a:p>
            <a:r>
              <a:rPr lang="en-US" dirty="0"/>
              <a:t>A large value of  F l </a:t>
            </a:r>
            <a:r>
              <a:rPr lang="en-US" dirty="0" err="1"/>
              <a:t>i</a:t>
            </a:r>
            <a:r>
              <a:rPr lang="en-US" dirty="0"/>
              <a:t> (x)  can be due to </a:t>
            </a:r>
            <a:br>
              <a:rPr lang="en-US" dirty="0"/>
            </a:br>
            <a:r>
              <a:rPr lang="en-US" dirty="0"/>
              <a:t>a)  large residual Ri(F l−1 (x))</a:t>
            </a:r>
            <a:br>
              <a:rPr lang="en-US" dirty="0"/>
            </a:br>
            <a:r>
              <a:rPr lang="en-US" dirty="0"/>
              <a:t>b)  a positive residual Ri(F l−1 (x)) if F l−1 </a:t>
            </a:r>
            <a:r>
              <a:rPr lang="en-US" dirty="0" err="1"/>
              <a:t>i</a:t>
            </a:r>
            <a:r>
              <a:rPr lang="en-US" dirty="0"/>
              <a:t> (x) is already large.</a:t>
            </a:r>
          </a:p>
          <a:p>
            <a:r>
              <a:rPr lang="en-US" dirty="0"/>
              <a:t>We can say once large activation appears in an intermediate layers , all the subsequent layers could be forced to “whack a mole “ sequence  leading to larger values to other layers.</a:t>
            </a:r>
          </a:p>
          <a:p>
            <a:r>
              <a:rPr lang="en-US" dirty="0"/>
              <a:t>Hence as depth  l increases activation functions &amp; gram matrices become peakier , leading to low entropy.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F3417C9-5493-69E6-4917-A3A9A2A2E1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1134" y="996111"/>
            <a:ext cx="3005894" cy="89445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66D43D2-2EE5-36E9-B991-0C3D35CA71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5254" y="2045164"/>
            <a:ext cx="5315692" cy="72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3153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B136A7F-8703-4FA7-80B1-874F5E7583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6">
            <a:extLst>
              <a:ext uri="{FF2B5EF4-FFF2-40B4-BE49-F238E27FC236}">
                <a16:creationId xmlns:a16="http://schemas.microsoft.com/office/drawing/2014/main" id="{716B2278-BFC9-43BE-9620-278464A4AB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382913" y="0"/>
            <a:ext cx="1122363" cy="5329238"/>
          </a:xfrm>
          <a:custGeom>
            <a:avLst/>
            <a:gdLst/>
            <a:ahLst/>
            <a:cxnLst/>
            <a:rect l="0" t="0" r="r" b="b"/>
            <a:pathLst>
              <a:path w="707" h="3357">
                <a:moveTo>
                  <a:pt x="0" y="3330"/>
                </a:moveTo>
                <a:lnTo>
                  <a:pt x="156" y="3357"/>
                </a:lnTo>
                <a:lnTo>
                  <a:pt x="707" y="0"/>
                </a:lnTo>
                <a:lnTo>
                  <a:pt x="547" y="0"/>
                </a:lnTo>
                <a:lnTo>
                  <a:pt x="0" y="3330"/>
                </a:ln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</p:spPr>
        <p:txBody>
          <a:bodyPr/>
          <a:lstStyle/>
          <a:p>
            <a:endParaRPr lang="en-US" dirty="0"/>
          </a:p>
        </p:txBody>
      </p:sp>
      <p:sp>
        <p:nvSpPr>
          <p:cNvPr id="12" name="Freeform 7">
            <a:extLst>
              <a:ext uri="{FF2B5EF4-FFF2-40B4-BE49-F238E27FC236}">
                <a16:creationId xmlns:a16="http://schemas.microsoft.com/office/drawing/2014/main" id="{E4CD00E4-F77A-49A5-A54B-A542D0DE5D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076525" y="0"/>
            <a:ext cx="1117600" cy="5276850"/>
          </a:xfrm>
          <a:custGeom>
            <a:avLst/>
            <a:gdLst/>
            <a:ahLst/>
            <a:cxnLst/>
            <a:rect l="0" t="0" r="r" b="b"/>
            <a:pathLst>
              <a:path w="704" h="3324">
                <a:moveTo>
                  <a:pt x="704" y="0"/>
                </a:moveTo>
                <a:lnTo>
                  <a:pt x="545" y="0"/>
                </a:lnTo>
                <a:lnTo>
                  <a:pt x="0" y="3300"/>
                </a:lnTo>
                <a:lnTo>
                  <a:pt x="157" y="3324"/>
                </a:lnTo>
                <a:lnTo>
                  <a:pt x="70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4" name="Freeform 10">
            <a:extLst>
              <a:ext uri="{FF2B5EF4-FFF2-40B4-BE49-F238E27FC236}">
                <a16:creationId xmlns:a16="http://schemas.microsoft.com/office/drawing/2014/main" id="{17158038-9069-44CB-8794-762B5429B9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382913" y="5286375"/>
            <a:ext cx="2130425" cy="1571625"/>
          </a:xfrm>
          <a:custGeom>
            <a:avLst/>
            <a:gdLst/>
            <a:ahLst/>
            <a:cxnLst/>
            <a:rect l="0" t="0" r="r" b="b"/>
            <a:pathLst>
              <a:path w="1342" h="990">
                <a:moveTo>
                  <a:pt x="0" y="3"/>
                </a:moveTo>
                <a:lnTo>
                  <a:pt x="942" y="990"/>
                </a:lnTo>
                <a:lnTo>
                  <a:pt x="1342" y="990"/>
                </a:lnTo>
                <a:lnTo>
                  <a:pt x="156" y="27"/>
                </a:lnTo>
                <a:lnTo>
                  <a:pt x="0" y="0"/>
                </a:lnTo>
                <a:lnTo>
                  <a:pt x="0" y="3"/>
                </a:lnTo>
                <a:close/>
              </a:path>
            </a:pathLst>
          </a:custGeom>
          <a:solidFill>
            <a:schemeClr val="tx2">
              <a:lumMod val="25000"/>
              <a:alpha val="80000"/>
            </a:schemeClr>
          </a:solidFill>
          <a:ln>
            <a:noFill/>
          </a:ln>
        </p:spPr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045056AB-07D8-43D9-9343-AB85199AE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076525" y="5238750"/>
            <a:ext cx="1695450" cy="1619250"/>
          </a:xfrm>
          <a:custGeom>
            <a:avLst/>
            <a:gdLst>
              <a:gd name="connsiteX0" fmla="*/ 0 w 1695450"/>
              <a:gd name="connsiteY0" fmla="*/ 0 h 1619250"/>
              <a:gd name="connsiteX1" fmla="*/ 10414 w 1695450"/>
              <a:gd name="connsiteY1" fmla="*/ 1623 h 1619250"/>
              <a:gd name="connsiteX2" fmla="*/ 9236 w 1695450"/>
              <a:gd name="connsiteY2" fmla="*/ 0 h 1619250"/>
              <a:gd name="connsiteX3" fmla="*/ 10475 w 1695450"/>
              <a:gd name="connsiteY3" fmla="*/ 1633 h 1619250"/>
              <a:gd name="connsiteX4" fmla="*/ 244475 w 1695450"/>
              <a:gd name="connsiteY4" fmla="*/ 38100 h 1619250"/>
              <a:gd name="connsiteX5" fmla="*/ 249238 w 1695450"/>
              <a:gd name="connsiteY5" fmla="*/ 38100 h 1619250"/>
              <a:gd name="connsiteX6" fmla="*/ 249238 w 1695450"/>
              <a:gd name="connsiteY6" fmla="*/ 42863 h 1619250"/>
              <a:gd name="connsiteX7" fmla="*/ 244475 w 1695450"/>
              <a:gd name="connsiteY7" fmla="*/ 42863 h 1619250"/>
              <a:gd name="connsiteX8" fmla="*/ 292100 w 1695450"/>
              <a:gd name="connsiteY8" fmla="*/ 95250 h 1619250"/>
              <a:gd name="connsiteX9" fmla="*/ 1695450 w 1695450"/>
              <a:gd name="connsiteY9" fmla="*/ 1619250 h 1619250"/>
              <a:gd name="connsiteX10" fmla="*/ 1237961 w 1695450"/>
              <a:gd name="connsiteY10" fmla="*/ 1619250 h 1619250"/>
              <a:gd name="connsiteX11" fmla="*/ 1228725 w 1695450"/>
              <a:gd name="connsiteY11" fmla="*/ 1619250 h 1619250"/>
              <a:gd name="connsiteX12" fmla="*/ 1183986 w 1695450"/>
              <a:gd name="connsiteY12" fmla="*/ 1619250 h 1619250"/>
              <a:gd name="connsiteX13" fmla="*/ 210255 w 1695450"/>
              <a:gd name="connsiteY13" fmla="*/ 277080 h 1619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695450" h="1619250">
                <a:moveTo>
                  <a:pt x="0" y="0"/>
                </a:moveTo>
                <a:lnTo>
                  <a:pt x="10414" y="1623"/>
                </a:lnTo>
                <a:lnTo>
                  <a:pt x="9236" y="0"/>
                </a:lnTo>
                <a:lnTo>
                  <a:pt x="10475" y="1633"/>
                </a:lnTo>
                <a:lnTo>
                  <a:pt x="244475" y="38100"/>
                </a:lnTo>
                <a:lnTo>
                  <a:pt x="249238" y="38100"/>
                </a:lnTo>
                <a:lnTo>
                  <a:pt x="249238" y="42863"/>
                </a:lnTo>
                <a:lnTo>
                  <a:pt x="244475" y="42863"/>
                </a:lnTo>
                <a:lnTo>
                  <a:pt x="292100" y="95250"/>
                </a:lnTo>
                <a:lnTo>
                  <a:pt x="1695450" y="1619250"/>
                </a:lnTo>
                <a:lnTo>
                  <a:pt x="1237961" y="1619250"/>
                </a:lnTo>
                <a:lnTo>
                  <a:pt x="1228725" y="1619250"/>
                </a:lnTo>
                <a:lnTo>
                  <a:pt x="1183986" y="1619250"/>
                </a:lnTo>
                <a:lnTo>
                  <a:pt x="210255" y="277080"/>
                </a:lnTo>
                <a:close/>
              </a:path>
            </a:pathLst>
          </a:custGeom>
          <a:solidFill>
            <a:schemeClr val="accent1">
              <a:lumMod val="75000"/>
              <a:alpha val="80000"/>
            </a:schemeClr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84E6C3-DDB5-A301-F7C3-EA2DF1C7D8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1910" y="1023257"/>
            <a:ext cx="3235083" cy="4767943"/>
          </a:xfrm>
          <a:effectLst/>
        </p:spPr>
        <p:txBody>
          <a:bodyPr anchor="ctr">
            <a:normAutofit/>
          </a:bodyPr>
          <a:lstStyle/>
          <a:p>
            <a:pPr algn="l"/>
            <a:r>
              <a:rPr lang="en-US" dirty="0"/>
              <a:t>Stylization with activation smoothing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83D8662-D21C-4B0A-A8A5-EA1E5DEBC5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43384" cy="6858001"/>
          </a:xfrm>
          <a:custGeom>
            <a:avLst/>
            <a:gdLst>
              <a:gd name="connsiteX0" fmla="*/ 0 w 8143384"/>
              <a:gd name="connsiteY0" fmla="*/ 0 h 6858001"/>
              <a:gd name="connsiteX1" fmla="*/ 3861881 w 8143384"/>
              <a:gd name="connsiteY1" fmla="*/ 0 h 6858001"/>
              <a:gd name="connsiteX2" fmla="*/ 3861881 w 8143384"/>
              <a:gd name="connsiteY2" fmla="*/ 1 h 6858001"/>
              <a:gd name="connsiteX3" fmla="*/ 6963565 w 8143384"/>
              <a:gd name="connsiteY3" fmla="*/ 1 h 6858001"/>
              <a:gd name="connsiteX4" fmla="*/ 6963565 w 8143384"/>
              <a:gd name="connsiteY4" fmla="*/ 0 h 6858001"/>
              <a:gd name="connsiteX5" fmla="*/ 7841583 w 8143384"/>
              <a:gd name="connsiteY5" fmla="*/ 0 h 6858001"/>
              <a:gd name="connsiteX6" fmla="*/ 6994625 w 8143384"/>
              <a:gd name="connsiteY6" fmla="*/ 5258645 h 6858001"/>
              <a:gd name="connsiteX7" fmla="*/ 6994625 w 8143384"/>
              <a:gd name="connsiteY7" fmla="*/ 5263939 h 6858001"/>
              <a:gd name="connsiteX8" fmla="*/ 8143384 w 8143384"/>
              <a:gd name="connsiteY8" fmla="*/ 6858001 h 6858001"/>
              <a:gd name="connsiteX9" fmla="*/ 6994625 w 8143384"/>
              <a:gd name="connsiteY9" fmla="*/ 6858001 h 6858001"/>
              <a:gd name="connsiteX10" fmla="*/ 6643195 w 8143384"/>
              <a:gd name="connsiteY10" fmla="*/ 6858001 h 6858001"/>
              <a:gd name="connsiteX11" fmla="*/ 3861881 w 8143384"/>
              <a:gd name="connsiteY11" fmla="*/ 6858001 h 6858001"/>
              <a:gd name="connsiteX12" fmla="*/ 3739675 w 8143384"/>
              <a:gd name="connsiteY12" fmla="*/ 6858001 h 6858001"/>
              <a:gd name="connsiteX13" fmla="*/ 0 w 8143384"/>
              <a:gd name="connsiteY13" fmla="*/ 685800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8143384" h="6858001">
                <a:moveTo>
                  <a:pt x="0" y="0"/>
                </a:moveTo>
                <a:lnTo>
                  <a:pt x="3861881" y="0"/>
                </a:lnTo>
                <a:lnTo>
                  <a:pt x="3861881" y="1"/>
                </a:lnTo>
                <a:lnTo>
                  <a:pt x="6963565" y="1"/>
                </a:lnTo>
                <a:lnTo>
                  <a:pt x="6963565" y="0"/>
                </a:lnTo>
                <a:lnTo>
                  <a:pt x="7841583" y="0"/>
                </a:lnTo>
                <a:lnTo>
                  <a:pt x="6994625" y="5258645"/>
                </a:lnTo>
                <a:lnTo>
                  <a:pt x="6994625" y="5263939"/>
                </a:lnTo>
                <a:lnTo>
                  <a:pt x="8143384" y="6858001"/>
                </a:lnTo>
                <a:lnTo>
                  <a:pt x="6994625" y="6858001"/>
                </a:lnTo>
                <a:lnTo>
                  <a:pt x="6643195" y="6858001"/>
                </a:lnTo>
                <a:lnTo>
                  <a:pt x="3861881" y="6858001"/>
                </a:lnTo>
                <a:lnTo>
                  <a:pt x="3739675" y="6858001"/>
                </a:lnTo>
                <a:lnTo>
                  <a:pt x="0" y="6858001"/>
                </a:lnTo>
                <a:close/>
              </a:path>
            </a:pathLst>
          </a:custGeom>
          <a:solidFill>
            <a:schemeClr val="bg1">
              <a:lumMod val="75000"/>
              <a:lumOff val="2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E27858-F8B0-3329-5998-3BA3C95F0B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3035" y="297951"/>
            <a:ext cx="6235705" cy="6154220"/>
          </a:xfrm>
        </p:spPr>
        <p:txBody>
          <a:bodyPr anchor="ctr">
            <a:normAutofit/>
          </a:bodyPr>
          <a:lstStyle/>
          <a:p>
            <a:r>
              <a:rPr lang="en-US" sz="2000" dirty="0"/>
              <a:t>We smoothen the activation functions for getting fair results. Let’s just consider smoothing with </a:t>
            </a:r>
            <a:r>
              <a:rPr lang="en-US" sz="2000" dirty="0" err="1"/>
              <a:t>softmax</a:t>
            </a:r>
            <a:r>
              <a:rPr lang="en-US" sz="2000" dirty="0"/>
              <a:t> and the resultant activation functions </a:t>
            </a:r>
            <a:r>
              <a:rPr lang="en-US" sz="2000" dirty="0" err="1"/>
              <a:t>wil</a:t>
            </a:r>
            <a:r>
              <a:rPr lang="en-US" sz="2000" dirty="0"/>
              <a:t> be</a:t>
            </a:r>
          </a:p>
          <a:p>
            <a:pPr marL="0" indent="0">
              <a:buNone/>
            </a:pPr>
            <a:r>
              <a:rPr lang="en-US" sz="2000" dirty="0"/>
              <a:t> </a:t>
            </a:r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The </a:t>
            </a:r>
            <a:r>
              <a:rPr lang="en-US" sz="2000" dirty="0" err="1"/>
              <a:t>softmax</a:t>
            </a:r>
            <a:r>
              <a:rPr lang="en-US" sz="2000" dirty="0"/>
              <a:t> layer won’t be included anywhere. But we are just using these updated values in the loss functions.</a:t>
            </a:r>
          </a:p>
          <a:p>
            <a:r>
              <a:rPr lang="en-US" sz="2000" dirty="0"/>
              <a:t>Introducing </a:t>
            </a:r>
            <a:r>
              <a:rPr lang="en-US" sz="2000" dirty="0" err="1"/>
              <a:t>softmax</a:t>
            </a:r>
            <a:r>
              <a:rPr lang="en-US" sz="2000" dirty="0"/>
              <a:t> reduced the max value and increase the entropy creating a uniform distribution.</a:t>
            </a:r>
          </a:p>
          <a:p>
            <a:r>
              <a:rPr lang="en-US" sz="2000" dirty="0"/>
              <a:t>Results of r-</a:t>
            </a:r>
            <a:r>
              <a:rPr lang="en-US" sz="2000" dirty="0" err="1"/>
              <a:t>ResNet</a:t>
            </a:r>
            <a:r>
              <a:rPr lang="en-US" sz="2000" dirty="0"/>
              <a:t>*  are almost similar to that of r-VGG.</a:t>
            </a:r>
          </a:p>
          <a:p>
            <a:r>
              <a:rPr lang="en-US" sz="2000" dirty="0"/>
              <a:t>Results of p-</a:t>
            </a:r>
            <a:r>
              <a:rPr lang="en-US" sz="2000" dirty="0" err="1"/>
              <a:t>ResNet</a:t>
            </a:r>
            <a:r>
              <a:rPr lang="en-US" sz="2000" dirty="0"/>
              <a:t>* outperformed p-VGG.</a:t>
            </a:r>
          </a:p>
          <a:p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D56083-9747-0562-3B72-AB47CBBD27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4389" y="1705330"/>
            <a:ext cx="3043599" cy="923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4180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FE54A9-189A-0DAE-294E-1EBA49B474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0"/>
            <a:ext cx="10018713" cy="2438399"/>
          </a:xfrm>
        </p:spPr>
        <p:txBody>
          <a:bodyPr>
            <a:normAutofit/>
          </a:bodyPr>
          <a:lstStyle/>
          <a:p>
            <a:r>
              <a:rPr lang="en-US" dirty="0"/>
              <a:t>Qualitative Evaluation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40A2725-3D9F-80DA-C5FB-7349DA32C0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9408" y="1914550"/>
            <a:ext cx="6194709" cy="4629097"/>
          </a:xfrm>
          <a:prstGeom prst="roundRect">
            <a:avLst>
              <a:gd name="adj" fmla="val 10493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18C7824-A14F-387A-6002-584DDE7E33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91244" y="1914550"/>
            <a:ext cx="3698697" cy="4835571"/>
          </a:xfrm>
        </p:spPr>
        <p:txBody>
          <a:bodyPr anchor="t">
            <a:normAutofit/>
          </a:bodyPr>
          <a:lstStyle/>
          <a:p>
            <a:r>
              <a:rPr lang="en-US" dirty="0"/>
              <a:t>We can see improved results of using swag for different types of architecture.</a:t>
            </a:r>
          </a:p>
          <a:p>
            <a:r>
              <a:rPr lang="en-US" dirty="0"/>
              <a:t>Here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R – </a:t>
            </a:r>
            <a:r>
              <a:rPr lang="en-US" dirty="0" err="1"/>
              <a:t>ResNet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V – VGG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W – Wide </a:t>
            </a:r>
            <a:r>
              <a:rPr lang="en-US" dirty="0" err="1"/>
              <a:t>ResNet</a:t>
            </a:r>
            <a:r>
              <a:rPr lang="en-US" dirty="0"/>
              <a:t>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 I – Inception-v3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76593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F0727B-B321-5AA6-D72B-226CBAD247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685800"/>
            <a:ext cx="2566579" cy="5538019"/>
          </a:xfrm>
        </p:spPr>
        <p:txBody>
          <a:bodyPr>
            <a:normAutofit/>
          </a:bodyPr>
          <a:lstStyle/>
          <a:p>
            <a:r>
              <a:rPr lang="en-US" sz="3400" dirty="0"/>
              <a:t>Quantitative 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119FC0-5020-4ECC-B431-051A170517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4927" y="601783"/>
            <a:ext cx="7152608" cy="3753466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Quantitative evaluation for style is difficult because it is subjective.</a:t>
            </a:r>
          </a:p>
          <a:p>
            <a:r>
              <a:rPr lang="en-US" dirty="0"/>
              <a:t>This paper uses user study for quantitative evaluation .They presented the results of user study on Amazon Mechanical </a:t>
            </a:r>
            <a:r>
              <a:rPr lang="en-US" dirty="0" err="1"/>
              <a:t>Turk.The</a:t>
            </a:r>
            <a:r>
              <a:rPr lang="en-US" dirty="0"/>
              <a:t> results are given below.</a:t>
            </a:r>
          </a:p>
          <a:p>
            <a:r>
              <a:rPr lang="en-US" dirty="0"/>
              <a:t>We can say that everyone chose SWAG version over the normal.</a:t>
            </a:r>
          </a:p>
          <a:p>
            <a:r>
              <a:rPr lang="en-US" dirty="0"/>
              <a:t>Every SWAG version model had out performed the Standard VGG Model.</a:t>
            </a:r>
          </a:p>
          <a:p>
            <a:r>
              <a:rPr lang="en-US" b="1" dirty="0">
                <a:highlight>
                  <a:srgbClr val="FFFF00"/>
                </a:highlight>
              </a:rPr>
              <a:t>So We can say SWAG eliminated the dependency on VGG.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6EB5A8-0A9D-77F8-57B5-AFCD75B441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7299" y="4828853"/>
            <a:ext cx="9601369" cy="1684962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1696550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4638F2-50CE-94AB-69D7-0C9FDC9647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5043" y="0"/>
            <a:ext cx="5928187" cy="766717"/>
          </a:xfrm>
        </p:spPr>
        <p:txBody>
          <a:bodyPr>
            <a:normAutofit/>
          </a:bodyPr>
          <a:lstStyle/>
          <a:p>
            <a:r>
              <a:rPr lang="en-US" dirty="0" err="1"/>
              <a:t>ResNet</a:t>
            </a:r>
            <a:r>
              <a:rPr lang="en-US" dirty="0"/>
              <a:t>          </a:t>
            </a:r>
            <a:r>
              <a:rPr lang="en-US" dirty="0" err="1"/>
              <a:t>ResNet</a:t>
            </a:r>
            <a:r>
              <a:rPr lang="en-US" dirty="0"/>
              <a:t> *</a:t>
            </a:r>
          </a:p>
        </p:txBody>
      </p:sp>
      <p:pic>
        <p:nvPicPr>
          <p:cNvPr id="5" name="Content Placeholder 4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70E5E39A-8A48-CFAB-F1F3-C55AA4F3D3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8063" y="2571572"/>
            <a:ext cx="1636247" cy="2455906"/>
          </a:xfrm>
        </p:spPr>
      </p:pic>
      <p:pic>
        <p:nvPicPr>
          <p:cNvPr id="8" name="Picture 7" descr="Background pattern&#10;&#10;Description automatically generated with medium confidence">
            <a:extLst>
              <a:ext uri="{FF2B5EF4-FFF2-40B4-BE49-F238E27FC236}">
                <a16:creationId xmlns:a16="http://schemas.microsoft.com/office/drawing/2014/main" id="{BFF9B298-F208-E214-0F37-2CADA1B111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8596" y="766719"/>
            <a:ext cx="1343898" cy="1763830"/>
          </a:xfrm>
          <a:prstGeom prst="rect">
            <a:avLst/>
          </a:prstGeom>
        </p:spPr>
      </p:pic>
      <p:pic>
        <p:nvPicPr>
          <p:cNvPr id="10" name="Picture 9" descr="A picture containing text, fabric&#10;&#10;Description automatically generated">
            <a:extLst>
              <a:ext uri="{FF2B5EF4-FFF2-40B4-BE49-F238E27FC236}">
                <a16:creationId xmlns:a16="http://schemas.microsoft.com/office/drawing/2014/main" id="{DE67C4D1-60CC-8268-8C48-97882E6201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3678" y="2961594"/>
            <a:ext cx="1343898" cy="1675864"/>
          </a:xfrm>
          <a:prstGeom prst="rect">
            <a:avLst/>
          </a:prstGeom>
        </p:spPr>
      </p:pic>
      <p:pic>
        <p:nvPicPr>
          <p:cNvPr id="12" name="Picture 11" descr="A picture containing building, window, colorful&#10;&#10;Description automatically generated">
            <a:extLst>
              <a:ext uri="{FF2B5EF4-FFF2-40B4-BE49-F238E27FC236}">
                <a16:creationId xmlns:a16="http://schemas.microsoft.com/office/drawing/2014/main" id="{711BCFBB-D376-4C62-27C2-504A27699A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3645" y="5068503"/>
            <a:ext cx="1463964" cy="1668236"/>
          </a:xfrm>
          <a:prstGeom prst="rect">
            <a:avLst/>
          </a:prstGeom>
        </p:spPr>
      </p:pic>
      <p:pic>
        <p:nvPicPr>
          <p:cNvPr id="14" name="Picture 13" descr="A picture containing text, colorful, painted, decorated&#10;&#10;Description automatically generated">
            <a:extLst>
              <a:ext uri="{FF2B5EF4-FFF2-40B4-BE49-F238E27FC236}">
                <a16:creationId xmlns:a16="http://schemas.microsoft.com/office/drawing/2014/main" id="{9D146DB8-60DE-1186-1548-E3B816E114C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5445" y="766719"/>
            <a:ext cx="1458071" cy="1763830"/>
          </a:xfrm>
          <a:prstGeom prst="rect">
            <a:avLst/>
          </a:prstGeom>
        </p:spPr>
      </p:pic>
      <p:pic>
        <p:nvPicPr>
          <p:cNvPr id="16" name="Picture 15" descr="A picture containing text&#10;&#10;Description automatically generated">
            <a:extLst>
              <a:ext uri="{FF2B5EF4-FFF2-40B4-BE49-F238E27FC236}">
                <a16:creationId xmlns:a16="http://schemas.microsoft.com/office/drawing/2014/main" id="{60ACC1EC-B14C-90CB-DAF8-3BEFDA483C3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0286" y="2961594"/>
            <a:ext cx="1433230" cy="1675863"/>
          </a:xfrm>
          <a:prstGeom prst="rect">
            <a:avLst/>
          </a:prstGeom>
        </p:spPr>
      </p:pic>
      <p:pic>
        <p:nvPicPr>
          <p:cNvPr id="18" name="Picture 17" descr="A picture containing text, colorful, painted, graffiti&#10;&#10;Description automatically generated">
            <a:extLst>
              <a:ext uri="{FF2B5EF4-FFF2-40B4-BE49-F238E27FC236}">
                <a16:creationId xmlns:a16="http://schemas.microsoft.com/office/drawing/2014/main" id="{E240E46A-0CA3-8B20-3EB2-A2F781900F9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5300" y="5068502"/>
            <a:ext cx="1418216" cy="1668237"/>
          </a:xfrm>
          <a:prstGeom prst="rect">
            <a:avLst/>
          </a:prstGeom>
        </p:spPr>
      </p:pic>
      <p:pic>
        <p:nvPicPr>
          <p:cNvPr id="20" name="Picture 19" descr="A person wearing a garment&#10;&#10;Description automatically generated with low confidence">
            <a:extLst>
              <a:ext uri="{FF2B5EF4-FFF2-40B4-BE49-F238E27FC236}">
                <a16:creationId xmlns:a16="http://schemas.microsoft.com/office/drawing/2014/main" id="{14C68710-F4BE-65E5-4079-7F78AEAB5E5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0209" y="766718"/>
            <a:ext cx="1458072" cy="1763831"/>
          </a:xfrm>
          <a:prstGeom prst="rect">
            <a:avLst/>
          </a:prstGeom>
        </p:spPr>
      </p:pic>
      <p:pic>
        <p:nvPicPr>
          <p:cNvPr id="22" name="Picture 21" descr="A picture containing text, wall&#10;&#10;Description automatically generated">
            <a:extLst>
              <a:ext uri="{FF2B5EF4-FFF2-40B4-BE49-F238E27FC236}">
                <a16:creationId xmlns:a16="http://schemas.microsoft.com/office/drawing/2014/main" id="{DFB00D70-90C7-C923-BDCC-6406B6B6624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0210" y="2961594"/>
            <a:ext cx="1458072" cy="1675863"/>
          </a:xfrm>
          <a:prstGeom prst="rect">
            <a:avLst/>
          </a:prstGeom>
        </p:spPr>
      </p:pic>
      <p:pic>
        <p:nvPicPr>
          <p:cNvPr id="24" name="Picture 23" descr="A picture containing graffiti, painted&#10;&#10;Description automatically generated">
            <a:extLst>
              <a:ext uri="{FF2B5EF4-FFF2-40B4-BE49-F238E27FC236}">
                <a16:creationId xmlns:a16="http://schemas.microsoft.com/office/drawing/2014/main" id="{EC49333D-3BBD-4F4C-4596-4082CF4FCBD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0209" y="5068502"/>
            <a:ext cx="1458072" cy="1675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3621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1F8D95-801D-4F55-213A-D2FE41F72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4" name="Content Placeholder 4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9D56ACEC-60AA-F7F9-962F-D7855368C9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0254" y="3088241"/>
            <a:ext cx="1467715" cy="2202950"/>
          </a:xfrm>
        </p:spPr>
      </p:pic>
      <p:pic>
        <p:nvPicPr>
          <p:cNvPr id="6" name="Picture 5" descr="A painting of a person&#10;&#10;Description automatically generated with low confidence">
            <a:extLst>
              <a:ext uri="{FF2B5EF4-FFF2-40B4-BE49-F238E27FC236}">
                <a16:creationId xmlns:a16="http://schemas.microsoft.com/office/drawing/2014/main" id="{91F5FC3A-202A-6F0A-6A2A-83FB161415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3903" y="3088241"/>
            <a:ext cx="1569625" cy="2202950"/>
          </a:xfrm>
          <a:prstGeom prst="rect">
            <a:avLst/>
          </a:prstGeom>
        </p:spPr>
      </p:pic>
      <p:pic>
        <p:nvPicPr>
          <p:cNvPr id="8" name="Picture 7" descr="A picture containing text, orange, colorful, painting&#10;&#10;Description automatically generated">
            <a:extLst>
              <a:ext uri="{FF2B5EF4-FFF2-40B4-BE49-F238E27FC236}">
                <a16:creationId xmlns:a16="http://schemas.microsoft.com/office/drawing/2014/main" id="{7147511F-95F3-5B5A-29EC-A05A957D03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1083" y="3088241"/>
            <a:ext cx="1569625" cy="2202950"/>
          </a:xfrm>
          <a:prstGeom prst="rect">
            <a:avLst/>
          </a:prstGeom>
        </p:spPr>
      </p:pic>
      <p:pic>
        <p:nvPicPr>
          <p:cNvPr id="10" name="Picture 9" descr="A picture containing text, orange&#10;&#10;Description automatically generated">
            <a:extLst>
              <a:ext uri="{FF2B5EF4-FFF2-40B4-BE49-F238E27FC236}">
                <a16:creationId xmlns:a16="http://schemas.microsoft.com/office/drawing/2014/main" id="{23B807AB-484E-EFC4-01F5-5300AAEBF89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5700" y="3088242"/>
            <a:ext cx="1569625" cy="220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7288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9CAC3B1-4879-424D-8F15-2062771961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B8492CB-DFBA-4A82-9778-F21493DA36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6526211" y="0"/>
            <a:ext cx="5014912" cy="6862763"/>
            <a:chOff x="2928938" y="-4763"/>
            <a:chExt cx="5014912" cy="6862763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E34CC1C8-EBDD-4AEA-83E6-B27575B62E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D6B38644-B85D-4211-9526-5B4C2A662B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8A8B2820-6B8F-4C19-BFC5-D28EE44E54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773528ED-4D37-4A77-A8CA-86B6221C5E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8A58A902-E944-4399-9A93-A91A6A82B1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4EDB1155-2E8E-4FB8-AD42-101FE43832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8D7E0E5-67DD-2140-C39F-ED083D16AA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8191" y="685800"/>
            <a:ext cx="7411825" cy="1752599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066288-571E-150B-8FD0-E288EB23A9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8191" y="2666999"/>
            <a:ext cx="6933596" cy="3579689"/>
          </a:xfrm>
        </p:spPr>
        <p:txBody>
          <a:bodyPr anchor="t">
            <a:normAutofit/>
          </a:bodyPr>
          <a:lstStyle/>
          <a:p>
            <a:r>
              <a:rPr lang="en-US" sz="1800" dirty="0"/>
              <a:t>We saw the lack of robustness of images generated via non-VGG architectures.</a:t>
            </a:r>
          </a:p>
          <a:p>
            <a:r>
              <a:rPr lang="en-US" sz="1800" dirty="0"/>
              <a:t>We found the reason behind it is due to residual connections .</a:t>
            </a:r>
          </a:p>
          <a:p>
            <a:r>
              <a:rPr lang="en-US" sz="1800" dirty="0"/>
              <a:t>We then proposed solution of smoothing the activation functions known as SWAG.</a:t>
            </a:r>
          </a:p>
          <a:p>
            <a:r>
              <a:rPr lang="en-US" sz="1800" dirty="0"/>
              <a:t>We got to know that SWAG version of various light weight architectures had outperformed the standard VGG architecture.</a:t>
            </a:r>
          </a:p>
          <a:p>
            <a:r>
              <a:rPr lang="en-US" sz="1800" dirty="0"/>
              <a:t>Inference time is around 30 to 40 mins .</a:t>
            </a:r>
          </a:p>
        </p:txBody>
      </p:sp>
    </p:spTree>
    <p:extLst>
      <p:ext uri="{BB962C8B-B14F-4D97-AF65-F5344CB8AC3E}">
        <p14:creationId xmlns:p14="http://schemas.microsoft.com/office/powerpoint/2010/main" val="36188634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64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9" name="Rectangle 48">
            <a:extLst>
              <a:ext uri="{FF2B5EF4-FFF2-40B4-BE49-F238E27FC236}">
                <a16:creationId xmlns:a16="http://schemas.microsoft.com/office/drawing/2014/main" id="{94C52C56-BEF2-4E22-8C8E-A7AC96B03A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42285737-90EE-47DC-AC80-8AE156B11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1"/>
            <a:ext cx="4403709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CE551CF-F41C-B910-1FF7-3576FE0DFF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021" y="685800"/>
            <a:ext cx="2639962" cy="5105400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What is this Paper about ?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B57BDC17-F1B3-455F-BBF1-680AA1F25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5292" y="0"/>
            <a:ext cx="2436813" cy="6858001"/>
            <a:chOff x="1320800" y="0"/>
            <a:chExt cx="2436813" cy="6858001"/>
          </a:xfrm>
        </p:grpSpPr>
        <p:sp>
          <p:nvSpPr>
            <p:cNvPr id="54" name="Freeform 6">
              <a:extLst>
                <a:ext uri="{FF2B5EF4-FFF2-40B4-BE49-F238E27FC236}">
                  <a16:creationId xmlns:a16="http://schemas.microsoft.com/office/drawing/2014/main" id="{64E2FA9A-FEF7-4501-B0EB-5E45EDD21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55" name="Freeform 7">
              <a:extLst>
                <a:ext uri="{FF2B5EF4-FFF2-40B4-BE49-F238E27FC236}">
                  <a16:creationId xmlns:a16="http://schemas.microsoft.com/office/drawing/2014/main" id="{BC38192B-B4CB-47D4-A3B1-10010247F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56" name="Freeform 8">
              <a:extLst>
                <a:ext uri="{FF2B5EF4-FFF2-40B4-BE49-F238E27FC236}">
                  <a16:creationId xmlns:a16="http://schemas.microsoft.com/office/drawing/2014/main" id="{96330E33-E171-4B0F-82B5-AF7230399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57" name="Freeform 9">
              <a:extLst>
                <a:ext uri="{FF2B5EF4-FFF2-40B4-BE49-F238E27FC236}">
                  <a16:creationId xmlns:a16="http://schemas.microsoft.com/office/drawing/2014/main" id="{332B1723-69BF-42D7-B757-0FA059E15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58" name="Freeform 10">
              <a:extLst>
                <a:ext uri="{FF2B5EF4-FFF2-40B4-BE49-F238E27FC236}">
                  <a16:creationId xmlns:a16="http://schemas.microsoft.com/office/drawing/2014/main" id="{F115D62D-1E96-48D1-A78D-D370A0BFB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59" name="Freeform 11">
              <a:extLst>
                <a:ext uri="{FF2B5EF4-FFF2-40B4-BE49-F238E27FC236}">
                  <a16:creationId xmlns:a16="http://schemas.microsoft.com/office/drawing/2014/main" id="{91C2876A-169D-4822-A766-C00578C88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graphicFrame>
        <p:nvGraphicFramePr>
          <p:cNvPr id="73" name="Content Placeholder 4">
            <a:extLst>
              <a:ext uri="{FF2B5EF4-FFF2-40B4-BE49-F238E27FC236}">
                <a16:creationId xmlns:a16="http://schemas.microsoft.com/office/drawing/2014/main" id="{7CD2A0A5-7237-E180-7FF7-6A8D115C3E3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40711574"/>
              </p:ext>
            </p:extLst>
          </p:nvPr>
        </p:nvGraphicFramePr>
        <p:xfrm>
          <a:off x="5010150" y="685800"/>
          <a:ext cx="6492875" cy="5105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812312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C113D4-1498-B5A3-C1B6-B03D3F9868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Introduction </a:t>
            </a:r>
            <a:endParaRPr lang="en-US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7B8487A-91C2-22FF-96FD-FCDF6CEA34D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58243377"/>
              </p:ext>
            </p:extLst>
          </p:nvPr>
        </p:nvGraphicFramePr>
        <p:xfrm>
          <a:off x="1484311" y="1941816"/>
          <a:ext cx="10330970" cy="45411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790534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15FF890B-3CE7-403A-AECE-2DE04FC7AF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99A4E160-6CFD-4514-9E20-CA6692CCD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3DCD16F5-8D15-45FD-BA62-ADAC08183A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E7CFAF28-6FDA-4C2C-BE51-123D1115F7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1FD12703-0627-4991-B2A4-F96519F908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A5758E0B-DF61-40A8-B765-BC6841906A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3E063A1F-9566-4436-B4E3-2890FBBC2C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4C9BB9B-C79A-3E99-9DE9-7293A60A9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-318498"/>
            <a:ext cx="10018713" cy="275689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/>
              <a:t>Importance of Residual Connections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2B7F963-4F0E-FB82-C63C-D123297133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tretch/>
        </p:blipFill>
        <p:spPr>
          <a:xfrm>
            <a:off x="1244777" y="1682874"/>
            <a:ext cx="6147799" cy="4924124"/>
          </a:xfrm>
          <a:prstGeom prst="roundRect">
            <a:avLst>
              <a:gd name="adj" fmla="val 459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BD3E15A-3E0E-187A-8013-15F80C04DA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33698" y="2671282"/>
            <a:ext cx="4101102" cy="3034298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algn="l">
              <a:buFont typeface="Arial"/>
              <a:buChar char="•"/>
            </a:pPr>
            <a:r>
              <a:rPr lang="en-US" sz="2400" dirty="0"/>
              <a:t>Here we can see p-</a:t>
            </a:r>
            <a:r>
              <a:rPr lang="en-US" sz="2400" dirty="0" err="1"/>
              <a:t>ResNet</a:t>
            </a:r>
            <a:r>
              <a:rPr lang="en-US" sz="2400" dirty="0"/>
              <a:t> produces more noisier images when compared to p-VGG .</a:t>
            </a:r>
          </a:p>
          <a:p>
            <a:pPr algn="l">
              <a:buFont typeface="Arial"/>
              <a:buChar char="•"/>
            </a:pPr>
            <a:r>
              <a:rPr lang="en-US" sz="2400" dirty="0"/>
              <a:t>The results are worst for r-</a:t>
            </a:r>
            <a:r>
              <a:rPr lang="en-US" sz="2400" dirty="0" err="1"/>
              <a:t>ResNet</a:t>
            </a:r>
            <a:r>
              <a:rPr lang="en-US" sz="2400" dirty="0"/>
              <a:t> when compared to r-VGG.</a:t>
            </a:r>
          </a:p>
          <a:p>
            <a:pPr algn="l">
              <a:buFont typeface="Arial"/>
              <a:buChar char="•"/>
            </a:pPr>
            <a:r>
              <a:rPr lang="en-US" sz="2400" dirty="0"/>
              <a:t>r-</a:t>
            </a:r>
            <a:r>
              <a:rPr lang="en-US" sz="2400" dirty="0" err="1"/>
              <a:t>ResNet</a:t>
            </a:r>
            <a:r>
              <a:rPr lang="en-US" sz="2400" dirty="0"/>
              <a:t> simply failed to stylize the image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703062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6267BF-84C0-021B-1E76-307D1A8CD0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-410966"/>
            <a:ext cx="10018713" cy="2849365"/>
          </a:xfrm>
        </p:spPr>
        <p:txBody>
          <a:bodyPr>
            <a:normAutofit/>
          </a:bodyPr>
          <a:lstStyle/>
          <a:p>
            <a:r>
              <a:rPr lang="en-US" dirty="0"/>
              <a:t>Importance of Residual Connections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550CD97-A8F3-2A6F-9620-643AA212F4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8455" y="1602769"/>
            <a:ext cx="6528664" cy="4573019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C326BF2-2491-E3C1-4525-1990D0E5FD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87119" y="1602769"/>
            <a:ext cx="4572000" cy="5157627"/>
          </a:xfrm>
        </p:spPr>
        <p:txBody>
          <a:bodyPr anchor="t">
            <a:normAutofit lnSpcReduction="10000"/>
          </a:bodyPr>
          <a:lstStyle/>
          <a:p>
            <a:r>
              <a:rPr lang="en-US" sz="1800" dirty="0"/>
              <a:t>Here for confirmation of the reason of degradation of </a:t>
            </a:r>
            <a:r>
              <a:rPr lang="en-US" sz="1800" dirty="0" err="1"/>
              <a:t>ResNet</a:t>
            </a:r>
            <a:r>
              <a:rPr lang="en-US" sz="1800" dirty="0"/>
              <a:t> architecture is due to residual layers , We compared the performances with </a:t>
            </a:r>
            <a:r>
              <a:rPr lang="en-US" sz="1800" dirty="0" err="1"/>
              <a:t>NoResNet</a:t>
            </a:r>
            <a:r>
              <a:rPr lang="en-US" sz="1800" dirty="0"/>
              <a:t> architecture.</a:t>
            </a:r>
          </a:p>
          <a:p>
            <a:r>
              <a:rPr lang="en-US" sz="1800" dirty="0"/>
              <a:t>We can see drastically increase in performance for </a:t>
            </a:r>
            <a:r>
              <a:rPr lang="en-US" sz="1800" dirty="0" err="1"/>
              <a:t>NoResNet</a:t>
            </a:r>
            <a:r>
              <a:rPr lang="en-US" sz="1800" dirty="0"/>
              <a:t>.</a:t>
            </a:r>
          </a:p>
          <a:p>
            <a:r>
              <a:rPr lang="en-US" sz="1800" dirty="0"/>
              <a:t>By changing some modifications of </a:t>
            </a:r>
            <a:r>
              <a:rPr lang="en-US" sz="1800" dirty="0" err="1"/>
              <a:t>NoResNet</a:t>
            </a:r>
            <a:r>
              <a:rPr lang="en-US" sz="1800" dirty="0"/>
              <a:t> and making it similar to VGG had made Pseudo VGG model. It’s performance is almost similar to VGG.</a:t>
            </a:r>
          </a:p>
          <a:p>
            <a:r>
              <a:rPr lang="en-US" sz="1800" dirty="0"/>
              <a:t>We then added  residual connections to pseudo VGG , which is denoted as r-pseudo-</a:t>
            </a:r>
            <a:r>
              <a:rPr lang="en-US" sz="1800" dirty="0" err="1"/>
              <a:t>ResVGG</a:t>
            </a:r>
            <a:r>
              <a:rPr lang="en-US" sz="1800" dirty="0"/>
              <a:t> , we can see that all the gains for pseudo VGG have gone.</a:t>
            </a:r>
          </a:p>
          <a:p>
            <a:r>
              <a:rPr lang="en-US" sz="1800" dirty="0"/>
              <a:t>Their </a:t>
            </a:r>
            <a:r>
              <a:rPr lang="en-US" sz="1800" dirty="0" err="1"/>
              <a:t>performamce</a:t>
            </a:r>
            <a:r>
              <a:rPr lang="en-US" sz="1800" dirty="0"/>
              <a:t> is similar to r-</a:t>
            </a:r>
            <a:r>
              <a:rPr lang="en-US" sz="1800" dirty="0" err="1"/>
              <a:t>ResNet.From</a:t>
            </a:r>
            <a:r>
              <a:rPr lang="en-US" sz="1800" dirty="0"/>
              <a:t> this we can confirm that weak performance of </a:t>
            </a:r>
            <a:r>
              <a:rPr lang="en-US" sz="1800" dirty="0" err="1"/>
              <a:t>ResNet</a:t>
            </a:r>
            <a:r>
              <a:rPr lang="en-US" sz="1800" dirty="0"/>
              <a:t> is due to it’s residual networks.</a:t>
            </a:r>
          </a:p>
        </p:txBody>
      </p:sp>
    </p:spTree>
    <p:extLst>
      <p:ext uri="{BB962C8B-B14F-4D97-AF65-F5344CB8AC3E}">
        <p14:creationId xmlns:p14="http://schemas.microsoft.com/office/powerpoint/2010/main" val="13946573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E3D4922-3D1C-4679-9A86-15BFC1A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6">
            <a:extLst>
              <a:ext uri="{FF2B5EF4-FFF2-40B4-BE49-F238E27FC236}">
                <a16:creationId xmlns:a16="http://schemas.microsoft.com/office/drawing/2014/main" id="{93667F4D-F2CD-4E50-BACC-24766910F7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382913" y="0"/>
            <a:ext cx="1122363" cy="5329238"/>
          </a:xfrm>
          <a:custGeom>
            <a:avLst/>
            <a:gdLst/>
            <a:ahLst/>
            <a:cxnLst/>
            <a:rect l="0" t="0" r="r" b="b"/>
            <a:pathLst>
              <a:path w="707" h="3357">
                <a:moveTo>
                  <a:pt x="0" y="3330"/>
                </a:moveTo>
                <a:lnTo>
                  <a:pt x="156" y="3357"/>
                </a:lnTo>
                <a:lnTo>
                  <a:pt x="707" y="0"/>
                </a:lnTo>
                <a:lnTo>
                  <a:pt x="547" y="0"/>
                </a:lnTo>
                <a:lnTo>
                  <a:pt x="0" y="3330"/>
                </a:ln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</p:spPr>
        <p:txBody>
          <a:bodyPr/>
          <a:lstStyle/>
          <a:p>
            <a:endParaRPr lang="en-US" dirty="0"/>
          </a:p>
        </p:txBody>
      </p:sp>
      <p:sp>
        <p:nvSpPr>
          <p:cNvPr id="13" name="Freeform 7">
            <a:extLst>
              <a:ext uri="{FF2B5EF4-FFF2-40B4-BE49-F238E27FC236}">
                <a16:creationId xmlns:a16="http://schemas.microsoft.com/office/drawing/2014/main" id="{20CAAE25-D2F2-493F-9569-EC552C1ADD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076525" y="0"/>
            <a:ext cx="1117600" cy="5276850"/>
          </a:xfrm>
          <a:custGeom>
            <a:avLst/>
            <a:gdLst/>
            <a:ahLst/>
            <a:cxnLst/>
            <a:rect l="0" t="0" r="r" b="b"/>
            <a:pathLst>
              <a:path w="704" h="3324">
                <a:moveTo>
                  <a:pt x="704" y="0"/>
                </a:moveTo>
                <a:lnTo>
                  <a:pt x="545" y="0"/>
                </a:lnTo>
                <a:lnTo>
                  <a:pt x="0" y="3300"/>
                </a:lnTo>
                <a:lnTo>
                  <a:pt x="157" y="3324"/>
                </a:lnTo>
                <a:lnTo>
                  <a:pt x="70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5" name="Freeform 10">
            <a:extLst>
              <a:ext uri="{FF2B5EF4-FFF2-40B4-BE49-F238E27FC236}">
                <a16:creationId xmlns:a16="http://schemas.microsoft.com/office/drawing/2014/main" id="{92FDEA97-0861-44C0-9B26-4BB5F777AE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382913" y="5286375"/>
            <a:ext cx="2130425" cy="1571625"/>
          </a:xfrm>
          <a:custGeom>
            <a:avLst/>
            <a:gdLst/>
            <a:ahLst/>
            <a:cxnLst/>
            <a:rect l="0" t="0" r="r" b="b"/>
            <a:pathLst>
              <a:path w="1342" h="990">
                <a:moveTo>
                  <a:pt x="0" y="3"/>
                </a:moveTo>
                <a:lnTo>
                  <a:pt x="942" y="990"/>
                </a:lnTo>
                <a:lnTo>
                  <a:pt x="1342" y="990"/>
                </a:lnTo>
                <a:lnTo>
                  <a:pt x="156" y="27"/>
                </a:lnTo>
                <a:lnTo>
                  <a:pt x="0" y="0"/>
                </a:lnTo>
                <a:lnTo>
                  <a:pt x="0" y="3"/>
                </a:lnTo>
                <a:close/>
              </a:path>
            </a:pathLst>
          </a:custGeom>
          <a:solidFill>
            <a:schemeClr val="tx2">
              <a:lumMod val="25000"/>
              <a:alpha val="80000"/>
            </a:schemeClr>
          </a:solidFill>
          <a:ln>
            <a:noFill/>
          </a:ln>
        </p:spPr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0FC953F9-A744-406B-9DCA-1E7B5D4713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076525" y="5238750"/>
            <a:ext cx="1695450" cy="1619250"/>
          </a:xfrm>
          <a:custGeom>
            <a:avLst/>
            <a:gdLst>
              <a:gd name="connsiteX0" fmla="*/ 0 w 1695450"/>
              <a:gd name="connsiteY0" fmla="*/ 0 h 1619250"/>
              <a:gd name="connsiteX1" fmla="*/ 10414 w 1695450"/>
              <a:gd name="connsiteY1" fmla="*/ 1623 h 1619250"/>
              <a:gd name="connsiteX2" fmla="*/ 9236 w 1695450"/>
              <a:gd name="connsiteY2" fmla="*/ 0 h 1619250"/>
              <a:gd name="connsiteX3" fmla="*/ 10475 w 1695450"/>
              <a:gd name="connsiteY3" fmla="*/ 1633 h 1619250"/>
              <a:gd name="connsiteX4" fmla="*/ 244475 w 1695450"/>
              <a:gd name="connsiteY4" fmla="*/ 38100 h 1619250"/>
              <a:gd name="connsiteX5" fmla="*/ 249238 w 1695450"/>
              <a:gd name="connsiteY5" fmla="*/ 38100 h 1619250"/>
              <a:gd name="connsiteX6" fmla="*/ 249238 w 1695450"/>
              <a:gd name="connsiteY6" fmla="*/ 42863 h 1619250"/>
              <a:gd name="connsiteX7" fmla="*/ 244475 w 1695450"/>
              <a:gd name="connsiteY7" fmla="*/ 42863 h 1619250"/>
              <a:gd name="connsiteX8" fmla="*/ 292100 w 1695450"/>
              <a:gd name="connsiteY8" fmla="*/ 95250 h 1619250"/>
              <a:gd name="connsiteX9" fmla="*/ 1695450 w 1695450"/>
              <a:gd name="connsiteY9" fmla="*/ 1619250 h 1619250"/>
              <a:gd name="connsiteX10" fmla="*/ 1237961 w 1695450"/>
              <a:gd name="connsiteY10" fmla="*/ 1619250 h 1619250"/>
              <a:gd name="connsiteX11" fmla="*/ 1228725 w 1695450"/>
              <a:gd name="connsiteY11" fmla="*/ 1619250 h 1619250"/>
              <a:gd name="connsiteX12" fmla="*/ 1183986 w 1695450"/>
              <a:gd name="connsiteY12" fmla="*/ 1619250 h 1619250"/>
              <a:gd name="connsiteX13" fmla="*/ 210255 w 1695450"/>
              <a:gd name="connsiteY13" fmla="*/ 277080 h 1619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695450" h="1619250">
                <a:moveTo>
                  <a:pt x="0" y="0"/>
                </a:moveTo>
                <a:lnTo>
                  <a:pt x="10414" y="1623"/>
                </a:lnTo>
                <a:lnTo>
                  <a:pt x="9236" y="0"/>
                </a:lnTo>
                <a:lnTo>
                  <a:pt x="10475" y="1633"/>
                </a:lnTo>
                <a:lnTo>
                  <a:pt x="244475" y="38100"/>
                </a:lnTo>
                <a:lnTo>
                  <a:pt x="249238" y="38100"/>
                </a:lnTo>
                <a:lnTo>
                  <a:pt x="249238" y="42863"/>
                </a:lnTo>
                <a:lnTo>
                  <a:pt x="244475" y="42863"/>
                </a:lnTo>
                <a:lnTo>
                  <a:pt x="292100" y="95250"/>
                </a:lnTo>
                <a:lnTo>
                  <a:pt x="1695450" y="1619250"/>
                </a:lnTo>
                <a:lnTo>
                  <a:pt x="1237961" y="1619250"/>
                </a:lnTo>
                <a:lnTo>
                  <a:pt x="1228725" y="1619250"/>
                </a:lnTo>
                <a:lnTo>
                  <a:pt x="1183986" y="1619250"/>
                </a:lnTo>
                <a:lnTo>
                  <a:pt x="210255" y="277080"/>
                </a:lnTo>
                <a:close/>
              </a:path>
            </a:pathLst>
          </a:custGeom>
          <a:solidFill>
            <a:schemeClr val="accent1">
              <a:lumMod val="75000"/>
              <a:alpha val="80000"/>
            </a:schemeClr>
          </a:solidFill>
          <a:ln>
            <a:noFill/>
          </a:ln>
        </p:spPr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59003D2-E7D2-4253-9EF1-1F513027A8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8143384" cy="6858000"/>
          </a:xfrm>
          <a:custGeom>
            <a:avLst/>
            <a:gdLst>
              <a:gd name="connsiteX0" fmla="*/ 0 w 8143384"/>
              <a:gd name="connsiteY0" fmla="*/ 0 h 6858001"/>
              <a:gd name="connsiteX1" fmla="*/ 3861881 w 8143384"/>
              <a:gd name="connsiteY1" fmla="*/ 0 h 6858001"/>
              <a:gd name="connsiteX2" fmla="*/ 3861881 w 8143384"/>
              <a:gd name="connsiteY2" fmla="*/ 1 h 6858001"/>
              <a:gd name="connsiteX3" fmla="*/ 6963565 w 8143384"/>
              <a:gd name="connsiteY3" fmla="*/ 1 h 6858001"/>
              <a:gd name="connsiteX4" fmla="*/ 6963565 w 8143384"/>
              <a:gd name="connsiteY4" fmla="*/ 0 h 6858001"/>
              <a:gd name="connsiteX5" fmla="*/ 7841583 w 8143384"/>
              <a:gd name="connsiteY5" fmla="*/ 0 h 6858001"/>
              <a:gd name="connsiteX6" fmla="*/ 6994625 w 8143384"/>
              <a:gd name="connsiteY6" fmla="*/ 5258645 h 6858001"/>
              <a:gd name="connsiteX7" fmla="*/ 6994625 w 8143384"/>
              <a:gd name="connsiteY7" fmla="*/ 5263939 h 6858001"/>
              <a:gd name="connsiteX8" fmla="*/ 8143384 w 8143384"/>
              <a:gd name="connsiteY8" fmla="*/ 6858001 h 6858001"/>
              <a:gd name="connsiteX9" fmla="*/ 6994625 w 8143384"/>
              <a:gd name="connsiteY9" fmla="*/ 6858001 h 6858001"/>
              <a:gd name="connsiteX10" fmla="*/ 6643195 w 8143384"/>
              <a:gd name="connsiteY10" fmla="*/ 6858001 h 6858001"/>
              <a:gd name="connsiteX11" fmla="*/ 3861881 w 8143384"/>
              <a:gd name="connsiteY11" fmla="*/ 6858001 h 6858001"/>
              <a:gd name="connsiteX12" fmla="*/ 3739675 w 8143384"/>
              <a:gd name="connsiteY12" fmla="*/ 6858001 h 6858001"/>
              <a:gd name="connsiteX13" fmla="*/ 0 w 8143384"/>
              <a:gd name="connsiteY13" fmla="*/ 685800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8143384" h="6858001">
                <a:moveTo>
                  <a:pt x="0" y="0"/>
                </a:moveTo>
                <a:lnTo>
                  <a:pt x="3861881" y="0"/>
                </a:lnTo>
                <a:lnTo>
                  <a:pt x="3861881" y="1"/>
                </a:lnTo>
                <a:lnTo>
                  <a:pt x="6963565" y="1"/>
                </a:lnTo>
                <a:lnTo>
                  <a:pt x="6963565" y="0"/>
                </a:lnTo>
                <a:lnTo>
                  <a:pt x="7841583" y="0"/>
                </a:lnTo>
                <a:lnTo>
                  <a:pt x="6994625" y="5258645"/>
                </a:lnTo>
                <a:lnTo>
                  <a:pt x="6994625" y="5263939"/>
                </a:lnTo>
                <a:lnTo>
                  <a:pt x="8143384" y="6858001"/>
                </a:lnTo>
                <a:lnTo>
                  <a:pt x="6994625" y="6858001"/>
                </a:lnTo>
                <a:lnTo>
                  <a:pt x="6643195" y="6858001"/>
                </a:lnTo>
                <a:lnTo>
                  <a:pt x="3861881" y="6858001"/>
                </a:lnTo>
                <a:lnTo>
                  <a:pt x="3739675" y="6858001"/>
                </a:lnTo>
                <a:lnTo>
                  <a:pt x="0" y="6858001"/>
                </a:lnTo>
                <a:close/>
              </a:path>
            </a:pathLst>
          </a:custGeom>
          <a:solidFill>
            <a:schemeClr val="bg1">
              <a:lumMod val="75000"/>
              <a:lumOff val="2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F3B257-4C26-1B9A-6BF2-9011F7ACDC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7397" y="643467"/>
            <a:ext cx="6269128" cy="4595283"/>
          </a:xfrm>
        </p:spPr>
        <p:txBody>
          <a:bodyPr anchor="ctr">
            <a:normAutofit/>
          </a:bodyPr>
          <a:lstStyle/>
          <a:p>
            <a:pPr algn="l"/>
            <a:r>
              <a:rPr lang="en-US" sz="6600"/>
              <a:t>Why residual connections degrade the performance ?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9ABFA6A3-A328-6099-7288-8729368E09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66897" y="643467"/>
            <a:ext cx="2930445" cy="4595283"/>
          </a:xfrm>
        </p:spPr>
        <p:txBody>
          <a:bodyPr anchor="ctr">
            <a:normAutofit/>
          </a:bodyPr>
          <a:lstStyle/>
          <a:p>
            <a:pPr algn="l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6699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48615B-6198-3486-7E8A-611D9623F4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7E4CCF-D040-BD33-8F2D-3959D2F676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2712377"/>
            <a:ext cx="10320697" cy="428432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Here we present the maximum values of </a:t>
            </a:r>
            <a:r>
              <a:rPr lang="en-US" dirty="0" err="1"/>
              <a:t>maxi,k</a:t>
            </a:r>
            <a:r>
              <a:rPr lang="en-US" dirty="0"/>
              <a:t> F l </a:t>
            </a:r>
            <a:r>
              <a:rPr lang="en-US" dirty="0" err="1"/>
              <a:t>i,k</a:t>
            </a:r>
            <a:r>
              <a:rPr lang="en-US" dirty="0"/>
              <a:t> and </a:t>
            </a:r>
            <a:r>
              <a:rPr lang="en-US" dirty="0" err="1"/>
              <a:t>maxi,j</a:t>
            </a:r>
            <a:r>
              <a:rPr lang="en-US" dirty="0"/>
              <a:t> </a:t>
            </a:r>
            <a:r>
              <a:rPr lang="en-US" dirty="0" err="1"/>
              <a:t>Gl</a:t>
            </a:r>
            <a:r>
              <a:rPr lang="en-US" dirty="0"/>
              <a:t> </a:t>
            </a:r>
            <a:r>
              <a:rPr lang="en-US" dirty="0" err="1"/>
              <a:t>i,j</a:t>
            </a:r>
            <a:r>
              <a:rPr lang="en-US" dirty="0"/>
              <a:t> &amp; entropies in the graph. The entropies are calculated with the formula 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We can see that for networks without residual connections ( </a:t>
            </a:r>
            <a:r>
              <a:rPr lang="en-US" dirty="0" err="1"/>
              <a:t>NoResNet</a:t>
            </a:r>
            <a:r>
              <a:rPr lang="en-US" dirty="0"/>
              <a:t> , pseudo VGG ) max value  decreases &amp; entropy almost remains the same with the layer.</a:t>
            </a:r>
          </a:p>
          <a:p>
            <a:r>
              <a:rPr lang="en-US" dirty="0"/>
              <a:t>Where as for residual connected network ( </a:t>
            </a:r>
            <a:r>
              <a:rPr lang="en-US" dirty="0" err="1"/>
              <a:t>ResNet</a:t>
            </a:r>
            <a:r>
              <a:rPr lang="en-US" dirty="0"/>
              <a:t> , pseudo – </a:t>
            </a:r>
            <a:r>
              <a:rPr lang="en-US" dirty="0" err="1"/>
              <a:t>ResVGG</a:t>
            </a:r>
            <a:r>
              <a:rPr lang="en-US" dirty="0"/>
              <a:t> ) max value increases  &amp; entropy decreases with the layer.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7D440BE-FB6B-3C99-94A9-8188F7581E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4310" y="0"/>
            <a:ext cx="9877014" cy="24765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51E19ED-5B4A-BCB1-D7D9-017140334C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6097" y="3321216"/>
            <a:ext cx="3779805" cy="1394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1105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0DA84B-D34F-5F92-5E53-A9852353F1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193837" y="4718407"/>
            <a:ext cx="529424" cy="359596"/>
          </a:xfrm>
        </p:spPr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C9BEC1-9870-253C-F5E3-81FD3D53A9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1" y="0"/>
            <a:ext cx="10063842" cy="6760396"/>
          </a:xfrm>
        </p:spPr>
        <p:txBody>
          <a:bodyPr>
            <a:normAutofit/>
          </a:bodyPr>
          <a:lstStyle/>
          <a:p>
            <a:r>
              <a:rPr lang="en-US" dirty="0"/>
              <a:t>Reasons for decrease in robustness of non-VGG models is due to their decrease in entropy over the layers.</a:t>
            </a:r>
          </a:p>
          <a:p>
            <a:r>
              <a:rPr lang="en-US" dirty="0"/>
              <a:t>Over the layers , activation function entries are peaky leading to peaky gram matrix entries . i.e. while going through the layers we are having one entry of the gram matrix as large as possible and all the remaining entries will be as small as possible . This leads to decrease in graph of entropy &amp; Gradually entropy reaches zero gradually.</a:t>
            </a:r>
          </a:p>
          <a:p>
            <a:r>
              <a:rPr lang="en-US" dirty="0"/>
              <a:t>So entries of gram matrix will be purely dominated by some type of features &amp; which clearly leads to non uniform distribution of </a:t>
            </a:r>
            <a:r>
              <a:rPr lang="en-US" dirty="0" err="1"/>
              <a:t>stylation</a:t>
            </a:r>
            <a:r>
              <a:rPr lang="en-US" dirty="0"/>
              <a:t> over image. Which there by decreases the </a:t>
            </a:r>
            <a:r>
              <a:rPr lang="en-US" dirty="0" err="1"/>
              <a:t>stylation</a:t>
            </a:r>
            <a:r>
              <a:rPr lang="en-US" dirty="0"/>
              <a:t> quality.</a:t>
            </a:r>
          </a:p>
        </p:txBody>
      </p:sp>
    </p:spTree>
    <p:extLst>
      <p:ext uri="{BB962C8B-B14F-4D97-AF65-F5344CB8AC3E}">
        <p14:creationId xmlns:p14="http://schemas.microsoft.com/office/powerpoint/2010/main" val="29782521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B157A-751A-4B3B-84E6-DAD66F6593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BC8EF01-693C-48AC-85A7-E9DECBCDB7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7455" y="0"/>
            <a:ext cx="5014912" cy="6862763"/>
            <a:chOff x="2928938" y="-4763"/>
            <a:chExt cx="5014912" cy="6862763"/>
          </a:xfrm>
        </p:grpSpPr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30EDCE19-50EA-40A6-B3FD-F9E1428EC3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D9779685-78AD-4FDC-B564-5CBB8ACE90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15" name="Freeform 12">
              <a:extLst>
                <a:ext uri="{FF2B5EF4-FFF2-40B4-BE49-F238E27FC236}">
                  <a16:creationId xmlns:a16="http://schemas.microsoft.com/office/drawing/2014/main" id="{D23942F2-754F-44B1-B568-D445FBF76A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16" name="Freeform 13">
              <a:extLst>
                <a:ext uri="{FF2B5EF4-FFF2-40B4-BE49-F238E27FC236}">
                  <a16:creationId xmlns:a16="http://schemas.microsoft.com/office/drawing/2014/main" id="{17E35955-774E-46C4-8A1C-AB1A0CB30E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7" name="Freeform 14">
              <a:extLst>
                <a:ext uri="{FF2B5EF4-FFF2-40B4-BE49-F238E27FC236}">
                  <a16:creationId xmlns:a16="http://schemas.microsoft.com/office/drawing/2014/main" id="{72DFC3FC-F4F4-4ACF-A597-4713DB6002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8" name="Freeform 15">
              <a:extLst>
                <a:ext uri="{FF2B5EF4-FFF2-40B4-BE49-F238E27FC236}">
                  <a16:creationId xmlns:a16="http://schemas.microsoft.com/office/drawing/2014/main" id="{F89BD807-BC67-40FF-8A0C-C7BA2CD2C4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734F9891-918B-4907-B215-68406A700E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8929" y="638704"/>
            <a:ext cx="10894142" cy="5580592"/>
          </a:xfrm>
          <a:prstGeom prst="rect">
            <a:avLst/>
          </a:prstGeom>
          <a:ln w="3175" cap="sq">
            <a:solidFill>
              <a:schemeClr val="bg1">
                <a:lumMod val="65000"/>
              </a:schemeClr>
            </a:solidFill>
            <a:miter lim="800000"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DAD8BDF-3498-1443-1DEF-C09E24FE1E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76028" y="1264180"/>
            <a:ext cx="6036101" cy="4329641"/>
          </a:xfrm>
        </p:spPr>
        <p:txBody>
          <a:bodyPr anchor="ctr">
            <a:normAutofit/>
          </a:bodyPr>
          <a:lstStyle/>
          <a:p>
            <a:pPr algn="l"/>
            <a:r>
              <a:rPr lang="en-US" sz="5400"/>
              <a:t>Why Residual network activations &amp; Gram matrices peaky ?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F48A421A-82D4-010D-A3E5-79896B9BB4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89703" y="1264180"/>
            <a:ext cx="3142858" cy="4329641"/>
          </a:xfrm>
        </p:spPr>
        <p:txBody>
          <a:bodyPr anchor="ctr">
            <a:normAutofit/>
          </a:bodyPr>
          <a:lstStyle/>
          <a:p>
            <a:endParaRPr lang="en-US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BE42DBE-98BB-40FC-9C91-3BCB67F838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5" y="1920240"/>
            <a:ext cx="0" cy="301752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3957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TM03457496[[fn=Parallax]]</Template>
  <TotalTime>2024</TotalTime>
  <Words>1013</Words>
  <Application>Microsoft Office PowerPoint</Application>
  <PresentationFormat>Widescreen</PresentationFormat>
  <Paragraphs>74</Paragraphs>
  <Slides>16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Corbel</vt:lpstr>
      <vt:lpstr>Parallax</vt:lpstr>
      <vt:lpstr>Report On Improving the Robustness of Image Style Transfer</vt:lpstr>
      <vt:lpstr>What is this Paper about ?</vt:lpstr>
      <vt:lpstr>Introduction </vt:lpstr>
      <vt:lpstr>Importance of Residual Connections</vt:lpstr>
      <vt:lpstr>Importance of Residual Connections</vt:lpstr>
      <vt:lpstr>Why residual connections degrade the performance ?</vt:lpstr>
      <vt:lpstr>PowerPoint Presentation</vt:lpstr>
      <vt:lpstr>PowerPoint Presentation</vt:lpstr>
      <vt:lpstr>Why Residual network activations &amp; Gram matrices peaky ?</vt:lpstr>
      <vt:lpstr>Reasons </vt:lpstr>
      <vt:lpstr>Stylization with activation smoothing</vt:lpstr>
      <vt:lpstr>Qualitative Evaluation </vt:lpstr>
      <vt:lpstr>Quantitative Evaluation</vt:lpstr>
      <vt:lpstr>ResNet          ResNet *</vt:lpstr>
      <vt:lpstr>Results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Report On Improving the Robustness of Image Style Transfer</dc:title>
  <dc:creator>Kodavanti Rama Sravanth</dc:creator>
  <cp:lastModifiedBy>Kodavanti Rama Sravanth</cp:lastModifiedBy>
  <cp:revision>17</cp:revision>
  <dcterms:created xsi:type="dcterms:W3CDTF">2023-01-18T11:58:35Z</dcterms:created>
  <dcterms:modified xsi:type="dcterms:W3CDTF">2023-01-20T12:25:48Z</dcterms:modified>
</cp:coreProperties>
</file>